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8"/>
  </p:notesMasterIdLst>
  <p:handoutMasterIdLst>
    <p:handoutMasterId r:id="rId29"/>
  </p:handoutMasterIdLst>
  <p:sldIdLst>
    <p:sldId id="256" r:id="rId2"/>
    <p:sldId id="363" r:id="rId3"/>
    <p:sldId id="357" r:id="rId4"/>
    <p:sldId id="366" r:id="rId5"/>
    <p:sldId id="359" r:id="rId6"/>
    <p:sldId id="308" r:id="rId7"/>
    <p:sldId id="360" r:id="rId8"/>
    <p:sldId id="358" r:id="rId9"/>
    <p:sldId id="340" r:id="rId10"/>
    <p:sldId id="364" r:id="rId11"/>
    <p:sldId id="367" r:id="rId12"/>
    <p:sldId id="368" r:id="rId13"/>
    <p:sldId id="361" r:id="rId14"/>
    <p:sldId id="333" r:id="rId15"/>
    <p:sldId id="334" r:id="rId16"/>
    <p:sldId id="365" r:id="rId17"/>
    <p:sldId id="326" r:id="rId18"/>
    <p:sldId id="348" r:id="rId19"/>
    <p:sldId id="329" r:id="rId20"/>
    <p:sldId id="346" r:id="rId21"/>
    <p:sldId id="347" r:id="rId22"/>
    <p:sldId id="345" r:id="rId23"/>
    <p:sldId id="349" r:id="rId24"/>
    <p:sldId id="350" r:id="rId25"/>
    <p:sldId id="362" r:id="rId26"/>
    <p:sldId id="322" r:id="rId2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6" autoAdjust="0"/>
    <p:restoredTop sz="94663" autoAdjust="0"/>
  </p:normalViewPr>
  <p:slideViewPr>
    <p:cSldViewPr>
      <p:cViewPr varScale="1">
        <p:scale>
          <a:sx n="70" d="100"/>
          <a:sy n="70" d="100"/>
        </p:scale>
        <p:origin x="-1404" y="-90"/>
      </p:cViewPr>
      <p:guideLst>
        <p:guide orient="horz" pos="211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C9083-3380-466F-9236-C94E026E65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BD29E95-98E4-44E4-9019-996B6A4828F4}">
      <dgm:prSet phldrT="[Texto]"/>
      <dgm:spPr/>
      <dgm:t>
        <a:bodyPr/>
        <a:lstStyle/>
        <a:p>
          <a:r>
            <a:rPr lang="pt-PT" dirty="0" smtClean="0"/>
            <a:t>V ou F</a:t>
          </a:r>
          <a:endParaRPr lang="pt-PT" dirty="0"/>
        </a:p>
      </dgm:t>
    </dgm:pt>
    <dgm:pt modelId="{B546841D-E3FC-4716-BEF1-3664A9F6AE65}" type="parTrans" cxnId="{0204A39E-5A22-4E24-9F21-1F7EB4B3DB05}">
      <dgm:prSet/>
      <dgm:spPr/>
      <dgm:t>
        <a:bodyPr/>
        <a:lstStyle/>
        <a:p>
          <a:endParaRPr lang="pt-PT"/>
        </a:p>
      </dgm:t>
    </dgm:pt>
    <dgm:pt modelId="{663FDE72-4098-4D35-9A55-DE2B0F0CD07E}" type="sibTrans" cxnId="{0204A39E-5A22-4E24-9F21-1F7EB4B3DB05}">
      <dgm:prSet/>
      <dgm:spPr/>
      <dgm:t>
        <a:bodyPr/>
        <a:lstStyle/>
        <a:p>
          <a:endParaRPr lang="pt-PT"/>
        </a:p>
      </dgm:t>
    </dgm:pt>
    <dgm:pt modelId="{6D6A02A3-F0EC-4F61-A205-52742F5A7B8D}">
      <dgm:prSet phldrT="[Texto]" custT="1"/>
      <dgm:spPr/>
      <dgm:t>
        <a:bodyPr/>
        <a:lstStyle/>
        <a:p>
          <a:r>
            <a:rPr lang="pt-PT" sz="2000" dirty="0" smtClean="0">
              <a:latin typeface="Verdana" pitchFamily="34" charset="0"/>
            </a:rPr>
            <a:t>Quando não existe perigo, não existe risco</a:t>
          </a:r>
          <a:endParaRPr lang="pt-PT" sz="2000" dirty="0">
            <a:latin typeface="Verdana" pitchFamily="34" charset="0"/>
          </a:endParaRPr>
        </a:p>
      </dgm:t>
    </dgm:pt>
    <dgm:pt modelId="{53DB978C-E34B-4EBF-81DF-BFE3E8182631}" type="parTrans" cxnId="{8B3F433B-B987-496D-B9DD-E7E2D57C186D}">
      <dgm:prSet/>
      <dgm:spPr/>
      <dgm:t>
        <a:bodyPr/>
        <a:lstStyle/>
        <a:p>
          <a:endParaRPr lang="pt-PT"/>
        </a:p>
      </dgm:t>
    </dgm:pt>
    <dgm:pt modelId="{6C4C88BE-98C9-4BC4-BE8D-06D925ED389F}" type="sibTrans" cxnId="{8B3F433B-B987-496D-B9DD-E7E2D57C186D}">
      <dgm:prSet/>
      <dgm:spPr/>
      <dgm:t>
        <a:bodyPr/>
        <a:lstStyle/>
        <a:p>
          <a:endParaRPr lang="pt-PT"/>
        </a:p>
      </dgm:t>
    </dgm:pt>
    <dgm:pt modelId="{A37F2FA1-9021-4E0C-A204-DEA23509E1B6}">
      <dgm:prSet phldrT="[Texto]"/>
      <dgm:spPr/>
      <dgm:t>
        <a:bodyPr/>
        <a:lstStyle/>
        <a:p>
          <a:r>
            <a:rPr lang="pt-PT" dirty="0" smtClean="0"/>
            <a:t>V ou F</a:t>
          </a:r>
          <a:endParaRPr lang="pt-PT" dirty="0"/>
        </a:p>
      </dgm:t>
    </dgm:pt>
    <dgm:pt modelId="{72D025A4-1286-4F25-A36B-263C7D1C9902}" type="sibTrans" cxnId="{C0F11DAA-78C0-45B2-8ED3-7D3D2C7013A4}">
      <dgm:prSet/>
      <dgm:spPr/>
      <dgm:t>
        <a:bodyPr/>
        <a:lstStyle/>
        <a:p>
          <a:endParaRPr lang="pt-PT"/>
        </a:p>
      </dgm:t>
    </dgm:pt>
    <dgm:pt modelId="{B2D8D1AE-382D-42E7-A85A-0F9F7AC7ADA1}" type="parTrans" cxnId="{C0F11DAA-78C0-45B2-8ED3-7D3D2C7013A4}">
      <dgm:prSet/>
      <dgm:spPr/>
      <dgm:t>
        <a:bodyPr/>
        <a:lstStyle/>
        <a:p>
          <a:endParaRPr lang="pt-PT"/>
        </a:p>
      </dgm:t>
    </dgm:pt>
    <dgm:pt modelId="{0ECECD21-B172-4A5A-8C85-77ABEAA5AC21}">
      <dgm:prSet phldrT="[Texto]" custT="1"/>
      <dgm:spPr/>
      <dgm:t>
        <a:bodyPr/>
        <a:lstStyle/>
        <a:p>
          <a:r>
            <a:rPr lang="pt-PT" sz="2000" dirty="0" smtClean="0">
              <a:latin typeface="Verdana" pitchFamily="34" charset="0"/>
            </a:rPr>
            <a:t>Algum risco é aceitável?</a:t>
          </a:r>
          <a:endParaRPr lang="pt-PT" sz="2000" dirty="0">
            <a:latin typeface="Verdana" pitchFamily="34" charset="0"/>
          </a:endParaRPr>
        </a:p>
      </dgm:t>
    </dgm:pt>
    <dgm:pt modelId="{DB7A7E5B-1997-433C-8AAC-41D2F4B1787C}" type="sibTrans" cxnId="{72C499B3-8530-43BD-BF5A-76BDF46FB0DE}">
      <dgm:prSet/>
      <dgm:spPr/>
      <dgm:t>
        <a:bodyPr/>
        <a:lstStyle/>
        <a:p>
          <a:endParaRPr lang="pt-PT"/>
        </a:p>
      </dgm:t>
    </dgm:pt>
    <dgm:pt modelId="{D9997E0F-E7C6-49B3-8A72-8639B5B1DA7F}" type="parTrans" cxnId="{72C499B3-8530-43BD-BF5A-76BDF46FB0DE}">
      <dgm:prSet/>
      <dgm:spPr/>
      <dgm:t>
        <a:bodyPr/>
        <a:lstStyle/>
        <a:p>
          <a:endParaRPr lang="pt-PT"/>
        </a:p>
      </dgm:t>
    </dgm:pt>
    <dgm:pt modelId="{D6B3A6C4-9D60-4DB5-9A1A-C20BBB27AB98}">
      <dgm:prSet phldrT="[Texto]"/>
      <dgm:spPr/>
      <dgm:t>
        <a:bodyPr/>
        <a:lstStyle/>
        <a:p>
          <a:r>
            <a:rPr lang="pt-PT" dirty="0" smtClean="0"/>
            <a:t>V ou F</a:t>
          </a:r>
          <a:endParaRPr lang="pt-PT" dirty="0"/>
        </a:p>
      </dgm:t>
    </dgm:pt>
    <dgm:pt modelId="{0A36CE6E-FCAD-4E64-9D08-6288C878CECB}" type="sibTrans" cxnId="{DD80057E-6856-4B5B-AD71-9B1C658D70B1}">
      <dgm:prSet/>
      <dgm:spPr/>
      <dgm:t>
        <a:bodyPr/>
        <a:lstStyle/>
        <a:p>
          <a:endParaRPr lang="pt-PT"/>
        </a:p>
      </dgm:t>
    </dgm:pt>
    <dgm:pt modelId="{A774ADBD-961F-4931-B5E2-20202A66FE96}" type="parTrans" cxnId="{DD80057E-6856-4B5B-AD71-9B1C658D70B1}">
      <dgm:prSet/>
      <dgm:spPr/>
      <dgm:t>
        <a:bodyPr/>
        <a:lstStyle/>
        <a:p>
          <a:endParaRPr lang="pt-PT"/>
        </a:p>
      </dgm:t>
    </dgm:pt>
    <dgm:pt modelId="{7EDABBBF-9F94-46E1-93CC-DFED44931BF2}">
      <dgm:prSet phldrT="[Texto]" custT="1"/>
      <dgm:spPr/>
      <dgm:t>
        <a:bodyPr/>
        <a:lstStyle/>
        <a:p>
          <a:r>
            <a:rPr lang="pt-PT" sz="2000" dirty="0" smtClean="0">
              <a:latin typeface="Verdana" pitchFamily="34" charset="0"/>
            </a:rPr>
            <a:t>Quando não existe exposição não existe risco</a:t>
          </a:r>
          <a:endParaRPr lang="pt-PT" sz="2000" dirty="0">
            <a:latin typeface="Verdana" pitchFamily="34" charset="0"/>
          </a:endParaRPr>
        </a:p>
      </dgm:t>
    </dgm:pt>
    <dgm:pt modelId="{6DA48C9B-9B04-4AA7-81B6-9F4EB2A6BD9D}" type="sibTrans" cxnId="{6974840E-8EF0-4506-A8EF-59BA8FECA559}">
      <dgm:prSet/>
      <dgm:spPr/>
      <dgm:t>
        <a:bodyPr/>
        <a:lstStyle/>
        <a:p>
          <a:endParaRPr lang="pt-PT"/>
        </a:p>
      </dgm:t>
    </dgm:pt>
    <dgm:pt modelId="{EE167199-8D1A-48F6-B05B-6A74FA6B5A70}" type="parTrans" cxnId="{6974840E-8EF0-4506-A8EF-59BA8FECA559}">
      <dgm:prSet/>
      <dgm:spPr/>
      <dgm:t>
        <a:bodyPr/>
        <a:lstStyle/>
        <a:p>
          <a:endParaRPr lang="pt-PT"/>
        </a:p>
      </dgm:t>
    </dgm:pt>
    <dgm:pt modelId="{4AB11339-0C31-4343-AE98-FC8F142DE05B}" type="pres">
      <dgm:prSet presAssocID="{F02C9083-3380-466F-9236-C94E026E65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247795C-2A38-45C3-93ED-0D9C445E7746}" type="pres">
      <dgm:prSet presAssocID="{ABD29E95-98E4-44E4-9019-996B6A4828F4}" presName="composite" presStyleCnt="0"/>
      <dgm:spPr/>
    </dgm:pt>
    <dgm:pt modelId="{812043F7-DDBB-4A9D-BB46-D6B5FF609647}" type="pres">
      <dgm:prSet presAssocID="{ABD29E95-98E4-44E4-9019-996B6A4828F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C5F0A4C-C1D1-40AC-BC4C-BE4AE8C15A66}" type="pres">
      <dgm:prSet presAssocID="{ABD29E95-98E4-44E4-9019-996B6A4828F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3970297-6FA8-49F0-AF79-9330B11D7BA5}" type="pres">
      <dgm:prSet presAssocID="{663FDE72-4098-4D35-9A55-DE2B0F0CD07E}" presName="sp" presStyleCnt="0"/>
      <dgm:spPr/>
    </dgm:pt>
    <dgm:pt modelId="{C8F5D046-BF87-4D48-B040-5162BE7E4DC8}" type="pres">
      <dgm:prSet presAssocID="{A37F2FA1-9021-4E0C-A204-DEA23509E1B6}" presName="composite" presStyleCnt="0"/>
      <dgm:spPr/>
    </dgm:pt>
    <dgm:pt modelId="{FEA431CD-73E5-4E70-BB80-FA4CBF6108DF}" type="pres">
      <dgm:prSet presAssocID="{A37F2FA1-9021-4E0C-A204-DEA23509E1B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884ECF-A146-44B1-9EC5-998562D49230}" type="pres">
      <dgm:prSet presAssocID="{A37F2FA1-9021-4E0C-A204-DEA23509E1B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C266BAE-7F95-485B-B2B6-9B9DC42AC414}" type="pres">
      <dgm:prSet presAssocID="{72D025A4-1286-4F25-A36B-263C7D1C9902}" presName="sp" presStyleCnt="0"/>
      <dgm:spPr/>
    </dgm:pt>
    <dgm:pt modelId="{3A57C075-C6C3-45D7-BDCB-983679AD3D5A}" type="pres">
      <dgm:prSet presAssocID="{D6B3A6C4-9D60-4DB5-9A1A-C20BBB27AB98}" presName="composite" presStyleCnt="0"/>
      <dgm:spPr/>
    </dgm:pt>
    <dgm:pt modelId="{9C015283-A2C0-464D-9EF2-6965D5992F2D}" type="pres">
      <dgm:prSet presAssocID="{D6B3A6C4-9D60-4DB5-9A1A-C20BBB27AB9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EB8052A-F8DA-4DA5-8DF9-3BCC2B476B3B}" type="pres">
      <dgm:prSet presAssocID="{D6B3A6C4-9D60-4DB5-9A1A-C20BBB27AB9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B23759C-B452-4D41-AA7A-491EECC58E17}" type="presOf" srcId="{6D6A02A3-F0EC-4F61-A205-52742F5A7B8D}" destId="{0C5F0A4C-C1D1-40AC-BC4C-BE4AE8C15A66}" srcOrd="0" destOrd="0" presId="urn:microsoft.com/office/officeart/2005/8/layout/chevron2"/>
    <dgm:cxn modelId="{6651D867-D7F3-4CF8-B705-B2BE3647BE11}" type="presOf" srcId="{A37F2FA1-9021-4E0C-A204-DEA23509E1B6}" destId="{FEA431CD-73E5-4E70-BB80-FA4CBF6108DF}" srcOrd="0" destOrd="0" presId="urn:microsoft.com/office/officeart/2005/8/layout/chevron2"/>
    <dgm:cxn modelId="{8B3F433B-B987-496D-B9DD-E7E2D57C186D}" srcId="{ABD29E95-98E4-44E4-9019-996B6A4828F4}" destId="{6D6A02A3-F0EC-4F61-A205-52742F5A7B8D}" srcOrd="0" destOrd="0" parTransId="{53DB978C-E34B-4EBF-81DF-BFE3E8182631}" sibTransId="{6C4C88BE-98C9-4BC4-BE8D-06D925ED389F}"/>
    <dgm:cxn modelId="{2E68752E-79D8-4B40-A17B-9AE131E8EAE9}" type="presOf" srcId="{0ECECD21-B172-4A5A-8C85-77ABEAA5AC21}" destId="{2EB8052A-F8DA-4DA5-8DF9-3BCC2B476B3B}" srcOrd="0" destOrd="0" presId="urn:microsoft.com/office/officeart/2005/8/layout/chevron2"/>
    <dgm:cxn modelId="{22F7AAAE-515B-4AE8-B031-919DCDE7952E}" type="presOf" srcId="{F02C9083-3380-466F-9236-C94E026E6559}" destId="{4AB11339-0C31-4343-AE98-FC8F142DE05B}" srcOrd="0" destOrd="0" presId="urn:microsoft.com/office/officeart/2005/8/layout/chevron2"/>
    <dgm:cxn modelId="{DD80057E-6856-4B5B-AD71-9B1C658D70B1}" srcId="{F02C9083-3380-466F-9236-C94E026E6559}" destId="{D6B3A6C4-9D60-4DB5-9A1A-C20BBB27AB98}" srcOrd="2" destOrd="0" parTransId="{A774ADBD-961F-4931-B5E2-20202A66FE96}" sibTransId="{0A36CE6E-FCAD-4E64-9D08-6288C878CECB}"/>
    <dgm:cxn modelId="{44E3FB4F-CB52-42D5-BAF3-6F456AC98AAB}" type="presOf" srcId="{7EDABBBF-9F94-46E1-93CC-DFED44931BF2}" destId="{48884ECF-A146-44B1-9EC5-998562D49230}" srcOrd="0" destOrd="0" presId="urn:microsoft.com/office/officeart/2005/8/layout/chevron2"/>
    <dgm:cxn modelId="{C0F11DAA-78C0-45B2-8ED3-7D3D2C7013A4}" srcId="{F02C9083-3380-466F-9236-C94E026E6559}" destId="{A37F2FA1-9021-4E0C-A204-DEA23509E1B6}" srcOrd="1" destOrd="0" parTransId="{B2D8D1AE-382D-42E7-A85A-0F9F7AC7ADA1}" sibTransId="{72D025A4-1286-4F25-A36B-263C7D1C9902}"/>
    <dgm:cxn modelId="{6974840E-8EF0-4506-A8EF-59BA8FECA559}" srcId="{A37F2FA1-9021-4E0C-A204-DEA23509E1B6}" destId="{7EDABBBF-9F94-46E1-93CC-DFED44931BF2}" srcOrd="0" destOrd="0" parTransId="{EE167199-8D1A-48F6-B05B-6A74FA6B5A70}" sibTransId="{6DA48C9B-9B04-4AA7-81B6-9F4EB2A6BD9D}"/>
    <dgm:cxn modelId="{90E47496-D7AB-4D9C-971D-EA5174723213}" type="presOf" srcId="{ABD29E95-98E4-44E4-9019-996B6A4828F4}" destId="{812043F7-DDBB-4A9D-BB46-D6B5FF609647}" srcOrd="0" destOrd="0" presId="urn:microsoft.com/office/officeart/2005/8/layout/chevron2"/>
    <dgm:cxn modelId="{702F319B-94FC-45AA-B35B-151A799A2875}" type="presOf" srcId="{D6B3A6C4-9D60-4DB5-9A1A-C20BBB27AB98}" destId="{9C015283-A2C0-464D-9EF2-6965D5992F2D}" srcOrd="0" destOrd="0" presId="urn:microsoft.com/office/officeart/2005/8/layout/chevron2"/>
    <dgm:cxn modelId="{72C499B3-8530-43BD-BF5A-76BDF46FB0DE}" srcId="{D6B3A6C4-9D60-4DB5-9A1A-C20BBB27AB98}" destId="{0ECECD21-B172-4A5A-8C85-77ABEAA5AC21}" srcOrd="0" destOrd="0" parTransId="{D9997E0F-E7C6-49B3-8A72-8639B5B1DA7F}" sibTransId="{DB7A7E5B-1997-433C-8AAC-41D2F4B1787C}"/>
    <dgm:cxn modelId="{0204A39E-5A22-4E24-9F21-1F7EB4B3DB05}" srcId="{F02C9083-3380-466F-9236-C94E026E6559}" destId="{ABD29E95-98E4-44E4-9019-996B6A4828F4}" srcOrd="0" destOrd="0" parTransId="{B546841D-E3FC-4716-BEF1-3664A9F6AE65}" sibTransId="{663FDE72-4098-4D35-9A55-DE2B0F0CD07E}"/>
    <dgm:cxn modelId="{7E0EBDAB-65CA-4A41-A3BD-BB09E6DCAF75}" type="presParOf" srcId="{4AB11339-0C31-4343-AE98-FC8F142DE05B}" destId="{3247795C-2A38-45C3-93ED-0D9C445E7746}" srcOrd="0" destOrd="0" presId="urn:microsoft.com/office/officeart/2005/8/layout/chevron2"/>
    <dgm:cxn modelId="{9F915E5F-742B-4FD7-9B88-F884D8F66719}" type="presParOf" srcId="{3247795C-2A38-45C3-93ED-0D9C445E7746}" destId="{812043F7-DDBB-4A9D-BB46-D6B5FF609647}" srcOrd="0" destOrd="0" presId="urn:microsoft.com/office/officeart/2005/8/layout/chevron2"/>
    <dgm:cxn modelId="{A29BA8A9-9194-470E-9557-2626FBAD2B3F}" type="presParOf" srcId="{3247795C-2A38-45C3-93ED-0D9C445E7746}" destId="{0C5F0A4C-C1D1-40AC-BC4C-BE4AE8C15A66}" srcOrd="1" destOrd="0" presId="urn:microsoft.com/office/officeart/2005/8/layout/chevron2"/>
    <dgm:cxn modelId="{04FE186A-0633-4C1D-88BE-4C6CB2A0B622}" type="presParOf" srcId="{4AB11339-0C31-4343-AE98-FC8F142DE05B}" destId="{83970297-6FA8-49F0-AF79-9330B11D7BA5}" srcOrd="1" destOrd="0" presId="urn:microsoft.com/office/officeart/2005/8/layout/chevron2"/>
    <dgm:cxn modelId="{67061E22-7A86-4B8E-A19A-964063483E34}" type="presParOf" srcId="{4AB11339-0C31-4343-AE98-FC8F142DE05B}" destId="{C8F5D046-BF87-4D48-B040-5162BE7E4DC8}" srcOrd="2" destOrd="0" presId="urn:microsoft.com/office/officeart/2005/8/layout/chevron2"/>
    <dgm:cxn modelId="{228B97E8-00F6-433C-BE52-578BEE69B58E}" type="presParOf" srcId="{C8F5D046-BF87-4D48-B040-5162BE7E4DC8}" destId="{FEA431CD-73E5-4E70-BB80-FA4CBF6108DF}" srcOrd="0" destOrd="0" presId="urn:microsoft.com/office/officeart/2005/8/layout/chevron2"/>
    <dgm:cxn modelId="{0AA6E45E-511A-44FB-811D-D8487DF79854}" type="presParOf" srcId="{C8F5D046-BF87-4D48-B040-5162BE7E4DC8}" destId="{48884ECF-A146-44B1-9EC5-998562D49230}" srcOrd="1" destOrd="0" presId="urn:microsoft.com/office/officeart/2005/8/layout/chevron2"/>
    <dgm:cxn modelId="{AB32B4DB-2AC7-4AE8-8C24-5543BDC8368E}" type="presParOf" srcId="{4AB11339-0C31-4343-AE98-FC8F142DE05B}" destId="{FC266BAE-7F95-485B-B2B6-9B9DC42AC414}" srcOrd="3" destOrd="0" presId="urn:microsoft.com/office/officeart/2005/8/layout/chevron2"/>
    <dgm:cxn modelId="{E0B7C924-8D77-41B3-8384-BAFF905F298D}" type="presParOf" srcId="{4AB11339-0C31-4343-AE98-FC8F142DE05B}" destId="{3A57C075-C6C3-45D7-BDCB-983679AD3D5A}" srcOrd="4" destOrd="0" presId="urn:microsoft.com/office/officeart/2005/8/layout/chevron2"/>
    <dgm:cxn modelId="{E0606DD2-373A-4B19-B10E-45021288B4A6}" type="presParOf" srcId="{3A57C075-C6C3-45D7-BDCB-983679AD3D5A}" destId="{9C015283-A2C0-464D-9EF2-6965D5992F2D}" srcOrd="0" destOrd="0" presId="urn:microsoft.com/office/officeart/2005/8/layout/chevron2"/>
    <dgm:cxn modelId="{0C68F633-16C5-416D-ADA6-E5693D97A840}" type="presParOf" srcId="{3A57C075-C6C3-45D7-BDCB-983679AD3D5A}" destId="{2EB8052A-F8DA-4DA5-8DF9-3BCC2B476B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043F7-DDBB-4A9D-BB46-D6B5FF609647}">
      <dsp:nvSpPr>
        <dsp:cNvPr id="0" name=""/>
        <dsp:cNvSpPr/>
      </dsp:nvSpPr>
      <dsp:spPr>
        <a:xfrm rot="5400000">
          <a:off x="-207655" y="208417"/>
          <a:ext cx="1384367" cy="9690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/>
            <a:t>V ou F</a:t>
          </a:r>
          <a:endParaRPr lang="pt-PT" sz="2100" kern="1200" dirty="0"/>
        </a:p>
      </dsp:txBody>
      <dsp:txXfrm rot="-5400000">
        <a:off x="1" y="485291"/>
        <a:ext cx="969057" cy="415310"/>
      </dsp:txXfrm>
    </dsp:sp>
    <dsp:sp modelId="{0C5F0A4C-C1D1-40AC-BC4C-BE4AE8C15A66}">
      <dsp:nvSpPr>
        <dsp:cNvPr id="0" name=""/>
        <dsp:cNvSpPr/>
      </dsp:nvSpPr>
      <dsp:spPr>
        <a:xfrm rot="5400000">
          <a:off x="2962765" y="-1992945"/>
          <a:ext cx="899838" cy="4887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>
              <a:latin typeface="Verdana" pitchFamily="34" charset="0"/>
            </a:rPr>
            <a:t>Quando não existe perigo, não existe risco</a:t>
          </a:r>
          <a:endParaRPr lang="pt-PT" sz="2000" kern="1200" dirty="0">
            <a:latin typeface="Verdana" pitchFamily="34" charset="0"/>
          </a:endParaRPr>
        </a:p>
      </dsp:txBody>
      <dsp:txXfrm rot="-5400000">
        <a:off x="969057" y="44689"/>
        <a:ext cx="4843328" cy="811986"/>
      </dsp:txXfrm>
    </dsp:sp>
    <dsp:sp modelId="{FEA431CD-73E5-4E70-BB80-FA4CBF6108DF}">
      <dsp:nvSpPr>
        <dsp:cNvPr id="0" name=""/>
        <dsp:cNvSpPr/>
      </dsp:nvSpPr>
      <dsp:spPr>
        <a:xfrm rot="5400000">
          <a:off x="-207655" y="1395567"/>
          <a:ext cx="1384367" cy="9690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/>
            <a:t>V ou F</a:t>
          </a:r>
          <a:endParaRPr lang="pt-PT" sz="2100" kern="1200" dirty="0"/>
        </a:p>
      </dsp:txBody>
      <dsp:txXfrm rot="-5400000">
        <a:off x="1" y="1672441"/>
        <a:ext cx="969057" cy="415310"/>
      </dsp:txXfrm>
    </dsp:sp>
    <dsp:sp modelId="{48884ECF-A146-44B1-9EC5-998562D49230}">
      <dsp:nvSpPr>
        <dsp:cNvPr id="0" name=""/>
        <dsp:cNvSpPr/>
      </dsp:nvSpPr>
      <dsp:spPr>
        <a:xfrm rot="5400000">
          <a:off x="2962765" y="-805795"/>
          <a:ext cx="899838" cy="4887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>
              <a:latin typeface="Verdana" pitchFamily="34" charset="0"/>
            </a:rPr>
            <a:t>Quando não existe exposição não existe risco</a:t>
          </a:r>
          <a:endParaRPr lang="pt-PT" sz="2000" kern="1200" dirty="0">
            <a:latin typeface="Verdana" pitchFamily="34" charset="0"/>
          </a:endParaRPr>
        </a:p>
      </dsp:txBody>
      <dsp:txXfrm rot="-5400000">
        <a:off x="969057" y="1231839"/>
        <a:ext cx="4843328" cy="811986"/>
      </dsp:txXfrm>
    </dsp:sp>
    <dsp:sp modelId="{9C015283-A2C0-464D-9EF2-6965D5992F2D}">
      <dsp:nvSpPr>
        <dsp:cNvPr id="0" name=""/>
        <dsp:cNvSpPr/>
      </dsp:nvSpPr>
      <dsp:spPr>
        <a:xfrm rot="5400000">
          <a:off x="-207655" y="2582716"/>
          <a:ext cx="1384367" cy="9690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/>
            <a:t>V ou F</a:t>
          </a:r>
          <a:endParaRPr lang="pt-PT" sz="2100" kern="1200" dirty="0"/>
        </a:p>
      </dsp:txBody>
      <dsp:txXfrm rot="-5400000">
        <a:off x="1" y="2859590"/>
        <a:ext cx="969057" cy="415310"/>
      </dsp:txXfrm>
    </dsp:sp>
    <dsp:sp modelId="{2EB8052A-F8DA-4DA5-8DF9-3BCC2B476B3B}">
      <dsp:nvSpPr>
        <dsp:cNvPr id="0" name=""/>
        <dsp:cNvSpPr/>
      </dsp:nvSpPr>
      <dsp:spPr>
        <a:xfrm rot="5400000">
          <a:off x="2962765" y="381353"/>
          <a:ext cx="899838" cy="4887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000" kern="1200" dirty="0" smtClean="0">
              <a:latin typeface="Verdana" pitchFamily="34" charset="0"/>
            </a:rPr>
            <a:t>Algum risco é aceitável?</a:t>
          </a:r>
          <a:endParaRPr lang="pt-PT" sz="2000" kern="1200" dirty="0">
            <a:latin typeface="Verdana" pitchFamily="34" charset="0"/>
          </a:endParaRPr>
        </a:p>
      </dsp:txBody>
      <dsp:txXfrm rot="-5400000">
        <a:off x="969057" y="2418987"/>
        <a:ext cx="4843328" cy="811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65" cy="495936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778269" y="0"/>
            <a:ext cx="2889264" cy="495936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r">
              <a:defRPr sz="1200"/>
            </a:lvl1pPr>
          </a:lstStyle>
          <a:p>
            <a:fld id="{83EFEBD0-EB36-4C3A-80E8-DBE69AB2FFEE}" type="datetimeFigureOut">
              <a:rPr lang="pt-PT" smtClean="0"/>
              <a:pPr/>
              <a:t>21/06/2016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29118"/>
            <a:ext cx="2889265" cy="495935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778269" y="9429118"/>
            <a:ext cx="2889264" cy="495935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r">
              <a:defRPr sz="1200"/>
            </a:lvl1pPr>
          </a:lstStyle>
          <a:p>
            <a:fld id="{E50DE84B-989C-41F8-92F8-443D9608A3A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645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r">
              <a:defRPr sz="1200"/>
            </a:lvl1pPr>
          </a:lstStyle>
          <a:p>
            <a:fld id="{356CC513-ACF6-4ADC-9487-BF9B94549558}" type="datetimeFigureOut">
              <a:rPr lang="pt-PT" smtClean="0"/>
              <a:pPr/>
              <a:t>21/06/2016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53" tIns="45277" rIns="90553" bIns="45277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0553" tIns="45277" rIns="90553" bIns="45277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r">
              <a:defRPr sz="1200"/>
            </a:lvl1pPr>
          </a:lstStyle>
          <a:p>
            <a:fld id="{778BEE42-9AD2-4D3A-91A2-0098EC81993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606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altLang="pt-PT" dirty="0" smtClean="0">
                <a:latin typeface="Gill Sans"/>
                <a:sym typeface="Symbol" pitchFamily="18" charset="2"/>
              </a:rPr>
              <a:t>O Empregador/trabalhador designado e Representante da Entidade Empregadora Pública devem ter formação adequada ou seja formação certificada pela ACT. </a:t>
            </a:r>
          </a:p>
          <a:p>
            <a:endParaRPr lang="pt-PT" altLang="pt-PT" dirty="0" smtClean="0">
              <a:latin typeface="Gill Sans"/>
            </a:endParaRPr>
          </a:p>
          <a:p>
            <a:r>
              <a:rPr lang="pt-PT" altLang="pt-PT" dirty="0" smtClean="0">
                <a:latin typeface="Gill Sans"/>
              </a:rPr>
              <a:t>A autorização das atividades exercidas por trabalhador designado deve ser solicitada à ACT, sendo revogada se o órgão ou serviço, por mais de uma vez, em 5 anos taxas de incidência e gravidade de A.T. </a:t>
            </a:r>
            <a:r>
              <a:rPr lang="pt-PT" altLang="pt-PT" dirty="0" smtClean="0">
                <a:latin typeface="Gill Sans"/>
                <a:sym typeface="Symbol" pitchFamily="18" charset="2"/>
              </a:rPr>
              <a:t>à média do respetivo setor,</a:t>
            </a:r>
            <a:r>
              <a:rPr lang="pt-PT" altLang="pt-PT" baseline="0" dirty="0" smtClean="0">
                <a:latin typeface="Gill Sans"/>
                <a:sym typeface="Symbol" pitchFamily="18" charset="2"/>
              </a:rPr>
              <a:t> exceto os serviços </a:t>
            </a:r>
            <a:r>
              <a:rPr lang="pt-PT" altLang="pt-PT" baseline="0" dirty="0" err="1" smtClean="0">
                <a:latin typeface="Gill Sans"/>
                <a:sym typeface="Symbol" pitchFamily="18" charset="2"/>
              </a:rPr>
              <a:t>convecionados</a:t>
            </a:r>
            <a:r>
              <a:rPr lang="pt-PT" altLang="pt-PT" baseline="0" dirty="0" smtClean="0">
                <a:latin typeface="Gill Sans"/>
                <a:sym typeface="Symbol" pitchFamily="18" charset="2"/>
              </a:rPr>
              <a:t>.</a:t>
            </a:r>
            <a:endParaRPr lang="pt-PT" altLang="pt-PT" dirty="0" smtClean="0">
              <a:latin typeface="Gill Sans"/>
              <a:sym typeface="Symbol" pitchFamily="18" charset="2"/>
            </a:endParaRPr>
          </a:p>
          <a:p>
            <a:endParaRPr lang="pt-PT" altLang="pt-PT" dirty="0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Marcador de Posição de Nota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PT" dirty="0" smtClean="0">
              <a:latin typeface="Gill Sans"/>
            </a:endParaRPr>
          </a:p>
        </p:txBody>
      </p:sp>
      <p:sp>
        <p:nvSpPr>
          <p:cNvPr id="93188" name="Marcador de Posição do Número do Diapositivo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FA0EB-55A8-47AE-A315-F56A45954512}" type="slidenum">
              <a:rPr lang="en-US" altLang="pt-PT" smtClean="0"/>
              <a:pPr/>
              <a:t>18</a:t>
            </a:fld>
            <a:endParaRPr lang="en-US" alt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PT" altLang="pt-PT" smtClean="0">
              <a:latin typeface="Gill Sans"/>
            </a:endParaRPr>
          </a:p>
          <a:p>
            <a:endParaRPr lang="pt-PT" altLang="pt-PT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pt-PT" altLang="pt-PT" dirty="0" smtClean="0">
                <a:latin typeface="Gill Sans"/>
              </a:rPr>
              <a:t>No desempenho profissional, estamos expostos a perigos (riscos) que poderão causar </a:t>
            </a:r>
            <a:r>
              <a:rPr lang="pt-PT" altLang="pt-PT" b="1" dirty="0" smtClean="0">
                <a:latin typeface="Gill Sans"/>
              </a:rPr>
              <a:t>A.T. (s)</a:t>
            </a:r>
            <a:r>
              <a:rPr lang="pt-PT" altLang="pt-PT" dirty="0" smtClean="0">
                <a:latin typeface="Gill Sans"/>
              </a:rPr>
              <a:t> e </a:t>
            </a:r>
            <a:r>
              <a:rPr lang="pt-PT" altLang="pt-PT" b="1" dirty="0" smtClean="0">
                <a:latin typeface="Gill Sans"/>
              </a:rPr>
              <a:t>D.P. (s)</a:t>
            </a:r>
            <a:r>
              <a:rPr lang="pt-PT" altLang="pt-PT" dirty="0" smtClean="0">
                <a:latin typeface="Gill Sans"/>
              </a:rPr>
              <a:t>. Em todo o mundo e segundo dados da OIT, verifica-se que  as </a:t>
            </a:r>
            <a:r>
              <a:rPr lang="pt-PT" altLang="pt-PT" b="1" dirty="0" smtClean="0">
                <a:latin typeface="Gill Sans"/>
              </a:rPr>
              <a:t>D.P. (s) </a:t>
            </a:r>
            <a:r>
              <a:rPr lang="pt-PT" altLang="pt-PT" dirty="0" smtClean="0">
                <a:latin typeface="Gill Sans"/>
              </a:rPr>
              <a:t>causam</a:t>
            </a:r>
            <a:r>
              <a:rPr lang="pt-PT" altLang="pt-PT" b="1" dirty="0" smtClean="0">
                <a:latin typeface="Gill Sans"/>
              </a:rPr>
              <a:t> 6 vezes </a:t>
            </a:r>
            <a:r>
              <a:rPr lang="pt-PT" altLang="pt-PT" dirty="0" smtClean="0">
                <a:latin typeface="Gill Sans"/>
              </a:rPr>
              <a:t>mais mortes que</a:t>
            </a:r>
            <a:r>
              <a:rPr lang="pt-PT" altLang="pt-PT" b="1" dirty="0" smtClean="0">
                <a:latin typeface="Gill Sans"/>
              </a:rPr>
              <a:t> </a:t>
            </a:r>
            <a:r>
              <a:rPr lang="pt-PT" altLang="pt-PT" dirty="0" smtClean="0">
                <a:latin typeface="Gill Sans"/>
              </a:rPr>
              <a:t>os</a:t>
            </a:r>
            <a:r>
              <a:rPr lang="pt-PT" altLang="pt-PT" b="1" dirty="0" smtClean="0">
                <a:latin typeface="Gill Sans"/>
              </a:rPr>
              <a:t> A.T. s)</a:t>
            </a:r>
            <a:r>
              <a:rPr lang="pt-PT" altLang="pt-PT" dirty="0" smtClean="0">
                <a:latin typeface="Gill Sans"/>
              </a:rPr>
              <a:t>;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PT" altLang="pt-PT" smtClean="0">
              <a:latin typeface="Gill Sans"/>
            </a:endParaRPr>
          </a:p>
          <a:p>
            <a:endParaRPr lang="pt-PT" altLang="pt-PT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pt-PT" altLang="pt-PT" dirty="0" smtClean="0">
                <a:latin typeface="Gill Sans"/>
              </a:rPr>
              <a:t>Em toda a organização, que estivermos a falar, (instituição ou empresa de </a:t>
            </a:r>
            <a:r>
              <a:rPr lang="pt-PT" altLang="pt-PT" dirty="0" err="1" smtClean="0">
                <a:latin typeface="Gill Sans"/>
              </a:rPr>
              <a:t>q.q</a:t>
            </a:r>
            <a:r>
              <a:rPr lang="pt-PT" altLang="pt-PT" dirty="0" smtClean="0">
                <a:latin typeface="Gill Sans"/>
              </a:rPr>
              <a:t> ramo de atividade) a SST assume um aspeto relevante. E porquê?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PT" altLang="pt-PT" smtClean="0">
              <a:latin typeface="Gill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c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xão rect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ECB5EA-21AC-4F3A-8BC6-B34EE6C1E3C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7D37DB-D977-40D7-9285-5D34B32A0B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CB5EA-21AC-4F3A-8BC6-B34EE6C1E3C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37DB-D977-40D7-9285-5D34B32A0B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CB5EA-21AC-4F3A-8BC6-B34EE6C1E3C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37DB-D977-40D7-9285-5D34B32A0B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/>
          </p:cNvSpPr>
          <p:nvPr userDrawn="1"/>
        </p:nvSpPr>
        <p:spPr bwMode="auto">
          <a:xfrm>
            <a:off x="3083170" y="668339"/>
            <a:ext cx="4699489" cy="331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defTabSz="862013">
              <a:defRPr/>
            </a:pPr>
            <a:r>
              <a:rPr lang="pt-PT" sz="2000" dirty="0">
                <a:solidFill>
                  <a:srgbClr val="FFFFFF"/>
                </a:solidFill>
                <a:ea typeface="ヒラギノ角ゴ Pro W3" pitchFamily="1" charset="-128"/>
                <a:cs typeface="Arial" charset="0"/>
                <a:sym typeface="Arial" charset="0"/>
              </a:rPr>
              <a:t>TÍTULO DA APRESENTAÇÃO</a:t>
            </a:r>
          </a:p>
        </p:txBody>
      </p:sp>
      <p:sp>
        <p:nvSpPr>
          <p:cNvPr id="3" name="Rectangle 5"/>
          <p:cNvSpPr>
            <a:spLocks/>
          </p:cNvSpPr>
          <p:nvPr userDrawn="1"/>
        </p:nvSpPr>
        <p:spPr bwMode="auto">
          <a:xfrm>
            <a:off x="994997" y="1577975"/>
            <a:ext cx="7246326" cy="4065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11313" tIns="311313" rIns="311313" bIns="311313" anchor="ctr">
            <a:normAutofit/>
          </a:bodyPr>
          <a:lstStyle/>
          <a:p>
            <a:pPr marL="88900" indent="-88900" algn="l" defTabSz="862013">
              <a:lnSpc>
                <a:spcPts val="2363"/>
              </a:lnSpc>
              <a:buClr>
                <a:srgbClr val="5AA426"/>
              </a:buClr>
              <a:buFont typeface="Times" pitchFamily="80" charset="0"/>
              <a:buNone/>
              <a:defRPr/>
            </a:pPr>
            <a:r>
              <a:rPr lang="pt-PT" sz="2200" dirty="0">
                <a:solidFill>
                  <a:srgbClr val="414E55"/>
                </a:solidFill>
                <a:cs typeface="Arial" charset="0"/>
                <a:sym typeface="Arial" charset="0"/>
              </a:rPr>
              <a:t> </a:t>
            </a:r>
            <a:endParaRPr lang="pt-PT" sz="22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pic>
        <p:nvPicPr>
          <p:cNvPr id="4" name="Picture 15" descr="0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" y="7939"/>
            <a:ext cx="913960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/>
          </p:cNvSpPr>
          <p:nvPr userDrawn="1"/>
        </p:nvSpPr>
        <p:spPr bwMode="auto">
          <a:xfrm>
            <a:off x="3083170" y="668339"/>
            <a:ext cx="4699489" cy="331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defTabSz="862013">
              <a:defRPr/>
            </a:pPr>
            <a:r>
              <a:rPr lang="pt-PT" sz="2000" dirty="0">
                <a:solidFill>
                  <a:srgbClr val="FFFFFF"/>
                </a:solidFill>
                <a:ea typeface="ヒラギノ角ゴ Pro W3" pitchFamily="1" charset="-128"/>
                <a:cs typeface="Arial" charset="0"/>
                <a:sym typeface="Arial" charset="0"/>
              </a:rPr>
              <a:t>TÍTULO DA APRESENTAÇÃO</a:t>
            </a:r>
          </a:p>
        </p:txBody>
      </p:sp>
      <p:sp>
        <p:nvSpPr>
          <p:cNvPr id="3" name="Rectangle 5"/>
          <p:cNvSpPr>
            <a:spLocks/>
          </p:cNvSpPr>
          <p:nvPr userDrawn="1"/>
        </p:nvSpPr>
        <p:spPr bwMode="auto">
          <a:xfrm>
            <a:off x="994997" y="1577975"/>
            <a:ext cx="7246326" cy="4065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11313" tIns="311313" rIns="311313" bIns="311313" anchor="ctr">
            <a:normAutofit/>
          </a:bodyPr>
          <a:lstStyle/>
          <a:p>
            <a:pPr marL="88900" indent="-88900" algn="l" defTabSz="862013">
              <a:lnSpc>
                <a:spcPts val="2363"/>
              </a:lnSpc>
              <a:buClr>
                <a:srgbClr val="5AA426"/>
              </a:buClr>
              <a:buFont typeface="Times" pitchFamily="80" charset="0"/>
              <a:buNone/>
              <a:defRPr/>
            </a:pPr>
            <a:r>
              <a:rPr lang="pt-PT" sz="2200" dirty="0">
                <a:solidFill>
                  <a:srgbClr val="414E55"/>
                </a:solidFill>
                <a:cs typeface="Arial" charset="0"/>
                <a:sym typeface="Arial" charset="0"/>
              </a:rPr>
              <a:t> </a:t>
            </a:r>
            <a:endParaRPr lang="pt-PT" sz="22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pic>
        <p:nvPicPr>
          <p:cNvPr id="4" name="Picture 15" descr="0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" y="7939"/>
            <a:ext cx="913960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/>
          </p:cNvSpPr>
          <p:nvPr userDrawn="1"/>
        </p:nvSpPr>
        <p:spPr bwMode="auto">
          <a:xfrm>
            <a:off x="3083170" y="668339"/>
            <a:ext cx="4699489" cy="331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defTabSz="862013">
              <a:defRPr/>
            </a:pPr>
            <a:r>
              <a:rPr lang="pt-PT" sz="2000" dirty="0">
                <a:solidFill>
                  <a:srgbClr val="FFFFFF"/>
                </a:solidFill>
                <a:ea typeface="ヒラギノ角ゴ Pro W3" pitchFamily="1" charset="-128"/>
                <a:cs typeface="Arial" charset="0"/>
                <a:sym typeface="Arial" charset="0"/>
              </a:rPr>
              <a:t>TÍTULO DA APRESENTAÇÃO</a:t>
            </a:r>
          </a:p>
        </p:txBody>
      </p:sp>
      <p:sp>
        <p:nvSpPr>
          <p:cNvPr id="3" name="Rectangle 5"/>
          <p:cNvSpPr>
            <a:spLocks/>
          </p:cNvSpPr>
          <p:nvPr userDrawn="1"/>
        </p:nvSpPr>
        <p:spPr bwMode="auto">
          <a:xfrm>
            <a:off x="994997" y="1577975"/>
            <a:ext cx="7246326" cy="4065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11313" tIns="311313" rIns="311313" bIns="311313" anchor="ctr">
            <a:normAutofit/>
          </a:bodyPr>
          <a:lstStyle/>
          <a:p>
            <a:pPr marL="88900" indent="-88900" algn="l" defTabSz="862013">
              <a:lnSpc>
                <a:spcPts val="2363"/>
              </a:lnSpc>
              <a:buClr>
                <a:srgbClr val="5AA426"/>
              </a:buClr>
              <a:buFont typeface="Times" pitchFamily="80" charset="0"/>
              <a:buNone/>
              <a:defRPr/>
            </a:pPr>
            <a:r>
              <a:rPr lang="pt-PT" sz="2200" dirty="0">
                <a:solidFill>
                  <a:srgbClr val="414E55"/>
                </a:solidFill>
                <a:cs typeface="Arial" charset="0"/>
                <a:sym typeface="Arial" charset="0"/>
              </a:rPr>
              <a:t> </a:t>
            </a:r>
            <a:endParaRPr lang="pt-PT" sz="22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pic>
        <p:nvPicPr>
          <p:cNvPr id="4" name="Picture 15" descr="0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" y="7939"/>
            <a:ext cx="913960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/>
          </p:cNvSpPr>
          <p:nvPr userDrawn="1"/>
        </p:nvSpPr>
        <p:spPr bwMode="auto">
          <a:xfrm>
            <a:off x="3083170" y="668339"/>
            <a:ext cx="4699489" cy="331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defTabSz="862013">
              <a:defRPr/>
            </a:pPr>
            <a:r>
              <a:rPr lang="pt-PT" sz="2000">
                <a:solidFill>
                  <a:srgbClr val="FFFFFF"/>
                </a:solidFill>
                <a:ea typeface="ヒラギノ角ゴ Pro W3" pitchFamily="1" charset="-128"/>
                <a:cs typeface="Arial" charset="0"/>
                <a:sym typeface="Arial" charset="0"/>
              </a:rPr>
              <a:t>TÍTULO DA APRESENTAÇÃO</a:t>
            </a:r>
          </a:p>
        </p:txBody>
      </p:sp>
      <p:sp>
        <p:nvSpPr>
          <p:cNvPr id="3" name="Rectangle 5"/>
          <p:cNvSpPr>
            <a:spLocks/>
          </p:cNvSpPr>
          <p:nvPr userDrawn="1"/>
        </p:nvSpPr>
        <p:spPr bwMode="auto">
          <a:xfrm>
            <a:off x="994997" y="1577975"/>
            <a:ext cx="7246326" cy="4065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11313" tIns="311313" rIns="311313" bIns="311313" anchor="ctr">
            <a:normAutofit/>
          </a:bodyPr>
          <a:lstStyle/>
          <a:p>
            <a:pPr marL="88900" indent="-88900" algn="l" defTabSz="862013">
              <a:lnSpc>
                <a:spcPts val="2363"/>
              </a:lnSpc>
              <a:buClr>
                <a:srgbClr val="5AA426"/>
              </a:buClr>
              <a:buFont typeface="Times" pitchFamily="80" charset="0"/>
              <a:buNone/>
            </a:pPr>
            <a:r>
              <a:rPr lang="pt-PT" sz="2200">
                <a:solidFill>
                  <a:srgbClr val="414E55"/>
                </a:solidFill>
                <a:cs typeface="Arial" charset="0"/>
                <a:sym typeface="Arial" charset="0"/>
              </a:rPr>
              <a:t> </a:t>
            </a:r>
            <a:endParaRPr lang="pt-PT" sz="220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pic>
        <p:nvPicPr>
          <p:cNvPr id="4" name="Picture 15" descr="0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" y="7939"/>
            <a:ext cx="913960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/>
          </p:cNvSpPr>
          <p:nvPr userDrawn="1"/>
        </p:nvSpPr>
        <p:spPr bwMode="auto">
          <a:xfrm>
            <a:off x="3083170" y="668339"/>
            <a:ext cx="4699489" cy="331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defTabSz="862013">
              <a:defRPr/>
            </a:pPr>
            <a:r>
              <a:rPr lang="pt-PT" sz="2000">
                <a:solidFill>
                  <a:srgbClr val="FFFFFF"/>
                </a:solidFill>
                <a:ea typeface="ヒラギノ角ゴ Pro W3" pitchFamily="1" charset="-128"/>
                <a:cs typeface="Arial" charset="0"/>
                <a:sym typeface="Arial" charset="0"/>
              </a:rPr>
              <a:t>TÍTULO DA APRESENTAÇÃO</a:t>
            </a:r>
          </a:p>
        </p:txBody>
      </p:sp>
      <p:sp>
        <p:nvSpPr>
          <p:cNvPr id="3" name="Rectangle 5"/>
          <p:cNvSpPr>
            <a:spLocks/>
          </p:cNvSpPr>
          <p:nvPr userDrawn="1"/>
        </p:nvSpPr>
        <p:spPr bwMode="auto">
          <a:xfrm>
            <a:off x="994997" y="1577975"/>
            <a:ext cx="7246326" cy="4065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11313" tIns="311313" rIns="311313" bIns="311313" anchor="ctr">
            <a:normAutofit/>
          </a:bodyPr>
          <a:lstStyle/>
          <a:p>
            <a:pPr marL="88900" indent="-88900" algn="l" defTabSz="862013">
              <a:lnSpc>
                <a:spcPts val="2363"/>
              </a:lnSpc>
              <a:buClr>
                <a:srgbClr val="5AA426"/>
              </a:buClr>
              <a:buFont typeface="Times" pitchFamily="80" charset="0"/>
              <a:buNone/>
            </a:pPr>
            <a:r>
              <a:rPr lang="pt-PT" sz="2200">
                <a:solidFill>
                  <a:srgbClr val="414E55"/>
                </a:solidFill>
                <a:cs typeface="Arial" charset="0"/>
                <a:sym typeface="Arial" charset="0"/>
              </a:rPr>
              <a:t> </a:t>
            </a:r>
            <a:endParaRPr lang="pt-PT" sz="220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pic>
        <p:nvPicPr>
          <p:cNvPr id="4" name="Picture 15" descr="0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" y="7939"/>
            <a:ext cx="913960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/>
          </p:cNvSpPr>
          <p:nvPr userDrawn="1"/>
        </p:nvSpPr>
        <p:spPr bwMode="auto">
          <a:xfrm>
            <a:off x="3083170" y="668339"/>
            <a:ext cx="4699489" cy="331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defTabSz="862013">
              <a:defRPr/>
            </a:pPr>
            <a:r>
              <a:rPr lang="pt-PT" sz="2000">
                <a:solidFill>
                  <a:srgbClr val="FFFFFF"/>
                </a:solidFill>
                <a:ea typeface="ヒラギノ角ゴ Pro W3" pitchFamily="1" charset="-128"/>
                <a:cs typeface="Arial" charset="0"/>
                <a:sym typeface="Arial" charset="0"/>
              </a:rPr>
              <a:t>TÍTULO DA APRESENTAÇÃO</a:t>
            </a:r>
          </a:p>
        </p:txBody>
      </p:sp>
      <p:sp>
        <p:nvSpPr>
          <p:cNvPr id="3" name="Rectangle 5"/>
          <p:cNvSpPr>
            <a:spLocks/>
          </p:cNvSpPr>
          <p:nvPr userDrawn="1"/>
        </p:nvSpPr>
        <p:spPr bwMode="auto">
          <a:xfrm>
            <a:off x="994997" y="1577975"/>
            <a:ext cx="7246326" cy="4065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11313" tIns="311313" rIns="311313" bIns="311313" anchor="ctr">
            <a:normAutofit/>
          </a:bodyPr>
          <a:lstStyle/>
          <a:p>
            <a:pPr marL="88900" indent="-88900" algn="l" defTabSz="862013">
              <a:lnSpc>
                <a:spcPts val="2363"/>
              </a:lnSpc>
              <a:buClr>
                <a:srgbClr val="5AA426"/>
              </a:buClr>
              <a:buFont typeface="Times" pitchFamily="80" charset="0"/>
              <a:buNone/>
            </a:pPr>
            <a:r>
              <a:rPr lang="pt-PT" sz="2200">
                <a:solidFill>
                  <a:srgbClr val="414E55"/>
                </a:solidFill>
                <a:cs typeface="Arial" charset="0"/>
                <a:sym typeface="Arial" charset="0"/>
              </a:rPr>
              <a:t> </a:t>
            </a:r>
            <a:endParaRPr lang="pt-PT" sz="220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pic>
        <p:nvPicPr>
          <p:cNvPr id="4" name="Picture 15" descr="0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" y="7939"/>
            <a:ext cx="913960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/>
          </p:cNvSpPr>
          <p:nvPr userDrawn="1"/>
        </p:nvSpPr>
        <p:spPr bwMode="auto">
          <a:xfrm>
            <a:off x="3083170" y="668339"/>
            <a:ext cx="4699489" cy="331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defTabSz="862013">
              <a:defRPr/>
            </a:pPr>
            <a:r>
              <a:rPr lang="pt-PT" sz="2000">
                <a:solidFill>
                  <a:srgbClr val="FFFFFF"/>
                </a:solidFill>
                <a:ea typeface="ヒラギノ角ゴ Pro W3" pitchFamily="1" charset="-128"/>
                <a:cs typeface="Arial" charset="0"/>
                <a:sym typeface="Arial" charset="0"/>
              </a:rPr>
              <a:t>TÍTULO DA APRESENTAÇÃO</a:t>
            </a:r>
          </a:p>
        </p:txBody>
      </p:sp>
      <p:sp>
        <p:nvSpPr>
          <p:cNvPr id="3" name="Rectangle 5"/>
          <p:cNvSpPr>
            <a:spLocks/>
          </p:cNvSpPr>
          <p:nvPr userDrawn="1"/>
        </p:nvSpPr>
        <p:spPr bwMode="auto">
          <a:xfrm>
            <a:off x="994997" y="1577975"/>
            <a:ext cx="7246326" cy="4065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11313" tIns="311313" rIns="311313" bIns="311313" anchor="ctr">
            <a:normAutofit/>
          </a:bodyPr>
          <a:lstStyle/>
          <a:p>
            <a:pPr marL="88900" indent="-88900" algn="l" defTabSz="862013">
              <a:lnSpc>
                <a:spcPts val="2363"/>
              </a:lnSpc>
              <a:buClr>
                <a:srgbClr val="5AA426"/>
              </a:buClr>
              <a:buFont typeface="Times" pitchFamily="80" charset="0"/>
              <a:buNone/>
            </a:pPr>
            <a:r>
              <a:rPr lang="pt-PT" sz="2200">
                <a:solidFill>
                  <a:srgbClr val="414E55"/>
                </a:solidFill>
                <a:cs typeface="Arial" charset="0"/>
                <a:sym typeface="Arial" charset="0"/>
              </a:rPr>
              <a:t> </a:t>
            </a:r>
            <a:endParaRPr lang="pt-PT" sz="220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pic>
        <p:nvPicPr>
          <p:cNvPr id="4" name="Picture 15" descr="0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" y="7939"/>
            <a:ext cx="913960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/>
          </p:cNvSpPr>
          <p:nvPr userDrawn="1"/>
        </p:nvSpPr>
        <p:spPr bwMode="auto">
          <a:xfrm>
            <a:off x="3083170" y="668339"/>
            <a:ext cx="4699489" cy="331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defTabSz="862013">
              <a:defRPr/>
            </a:pPr>
            <a:r>
              <a:rPr lang="pt-PT" sz="2000">
                <a:solidFill>
                  <a:srgbClr val="FFFFFF"/>
                </a:solidFill>
                <a:ea typeface="ヒラギノ角ゴ Pro W3" pitchFamily="1" charset="-128"/>
                <a:cs typeface="Arial" charset="0"/>
                <a:sym typeface="Arial" charset="0"/>
              </a:rPr>
              <a:t>TÍTULO DA APRESENTAÇÃO</a:t>
            </a:r>
          </a:p>
        </p:txBody>
      </p:sp>
      <p:sp>
        <p:nvSpPr>
          <p:cNvPr id="3" name="Rectangle 5"/>
          <p:cNvSpPr>
            <a:spLocks/>
          </p:cNvSpPr>
          <p:nvPr userDrawn="1"/>
        </p:nvSpPr>
        <p:spPr bwMode="auto">
          <a:xfrm>
            <a:off x="994997" y="1577975"/>
            <a:ext cx="7246326" cy="4065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11313" tIns="311313" rIns="311313" bIns="311313" anchor="ctr">
            <a:normAutofit/>
          </a:bodyPr>
          <a:lstStyle/>
          <a:p>
            <a:pPr marL="88900" indent="-88900" algn="l" defTabSz="862013">
              <a:lnSpc>
                <a:spcPts val="2363"/>
              </a:lnSpc>
              <a:buClr>
                <a:srgbClr val="5AA426"/>
              </a:buClr>
              <a:buFont typeface="Times" pitchFamily="80" charset="0"/>
              <a:buNone/>
            </a:pPr>
            <a:r>
              <a:rPr lang="pt-PT" sz="2200">
                <a:solidFill>
                  <a:srgbClr val="414E55"/>
                </a:solidFill>
                <a:cs typeface="Arial" charset="0"/>
                <a:sym typeface="Arial" charset="0"/>
              </a:rPr>
              <a:t> </a:t>
            </a:r>
            <a:endParaRPr lang="pt-PT" sz="220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pic>
        <p:nvPicPr>
          <p:cNvPr id="4" name="Picture 15" descr="0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" y="7939"/>
            <a:ext cx="913960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CB5EA-21AC-4F3A-8BC6-B34EE6C1E3C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37DB-D977-40D7-9285-5D34B32A0B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/>
          </p:cNvSpPr>
          <p:nvPr userDrawn="1"/>
        </p:nvSpPr>
        <p:spPr bwMode="auto">
          <a:xfrm>
            <a:off x="3083170" y="668339"/>
            <a:ext cx="4699489" cy="331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defTabSz="862013">
              <a:defRPr/>
            </a:pPr>
            <a:r>
              <a:rPr lang="pt-PT" sz="2000">
                <a:solidFill>
                  <a:srgbClr val="FFFFFF"/>
                </a:solidFill>
                <a:ea typeface="ヒラギノ角ゴ Pro W3" pitchFamily="1" charset="-128"/>
                <a:cs typeface="Arial" charset="0"/>
                <a:sym typeface="Arial" charset="0"/>
              </a:rPr>
              <a:t>TÍTULO DA APRESENTAÇÃO</a:t>
            </a:r>
          </a:p>
        </p:txBody>
      </p:sp>
      <p:sp>
        <p:nvSpPr>
          <p:cNvPr id="3" name="Rectangle 5"/>
          <p:cNvSpPr>
            <a:spLocks/>
          </p:cNvSpPr>
          <p:nvPr userDrawn="1"/>
        </p:nvSpPr>
        <p:spPr bwMode="auto">
          <a:xfrm>
            <a:off x="994997" y="1577975"/>
            <a:ext cx="7246326" cy="4065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11313" tIns="311313" rIns="311313" bIns="311313" anchor="ctr">
            <a:normAutofit/>
          </a:bodyPr>
          <a:lstStyle/>
          <a:p>
            <a:pPr marL="88900" indent="-88900" algn="l" defTabSz="862013">
              <a:lnSpc>
                <a:spcPts val="2363"/>
              </a:lnSpc>
              <a:buClr>
                <a:srgbClr val="5AA426"/>
              </a:buClr>
              <a:buFont typeface="Times" pitchFamily="80" charset="0"/>
              <a:buNone/>
            </a:pPr>
            <a:r>
              <a:rPr lang="pt-PT" sz="2200">
                <a:solidFill>
                  <a:srgbClr val="414E55"/>
                </a:solidFill>
                <a:cs typeface="Arial" charset="0"/>
                <a:sym typeface="Arial" charset="0"/>
              </a:rPr>
              <a:t> </a:t>
            </a:r>
            <a:endParaRPr lang="pt-PT" sz="220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pic>
        <p:nvPicPr>
          <p:cNvPr id="4" name="Picture 15" descr="0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" y="7939"/>
            <a:ext cx="913960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/>
          </p:cNvSpPr>
          <p:nvPr userDrawn="1"/>
        </p:nvSpPr>
        <p:spPr bwMode="auto">
          <a:xfrm>
            <a:off x="3083170" y="668339"/>
            <a:ext cx="4699489" cy="331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defTabSz="862013">
              <a:defRPr/>
            </a:pPr>
            <a:r>
              <a:rPr lang="pt-PT" sz="2000">
                <a:solidFill>
                  <a:srgbClr val="FFFFFF"/>
                </a:solidFill>
                <a:ea typeface="ヒラギノ角ゴ Pro W3" pitchFamily="1" charset="-128"/>
                <a:cs typeface="Arial" charset="0"/>
                <a:sym typeface="Arial" charset="0"/>
              </a:rPr>
              <a:t>TÍTULO DA APRESENTAÇÃO</a:t>
            </a:r>
          </a:p>
        </p:txBody>
      </p:sp>
      <p:sp>
        <p:nvSpPr>
          <p:cNvPr id="3" name="Rectangle 5"/>
          <p:cNvSpPr>
            <a:spLocks/>
          </p:cNvSpPr>
          <p:nvPr userDrawn="1"/>
        </p:nvSpPr>
        <p:spPr bwMode="auto">
          <a:xfrm>
            <a:off x="994997" y="1577975"/>
            <a:ext cx="7246326" cy="4065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11313" tIns="311313" rIns="311313" bIns="311313" anchor="ctr">
            <a:normAutofit/>
          </a:bodyPr>
          <a:lstStyle/>
          <a:p>
            <a:pPr marL="88900" indent="-88900" algn="l" defTabSz="862013">
              <a:lnSpc>
                <a:spcPts val="2363"/>
              </a:lnSpc>
              <a:buClr>
                <a:srgbClr val="5AA426"/>
              </a:buClr>
              <a:buFont typeface="Times" pitchFamily="80" charset="0"/>
              <a:buNone/>
            </a:pPr>
            <a:r>
              <a:rPr lang="pt-PT" sz="2200">
                <a:solidFill>
                  <a:srgbClr val="414E55"/>
                </a:solidFill>
                <a:cs typeface="Arial" charset="0"/>
                <a:sym typeface="Arial" charset="0"/>
              </a:rPr>
              <a:t> </a:t>
            </a:r>
            <a:endParaRPr lang="pt-PT" sz="220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pic>
        <p:nvPicPr>
          <p:cNvPr id="4" name="Picture 15" descr="0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" y="7939"/>
            <a:ext cx="913960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CB5EA-21AC-4F3A-8BC6-B34EE6C1E3C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37DB-D977-40D7-9285-5D34B32A0B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CB5EA-21AC-4F3A-8BC6-B34EE6C1E3C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37DB-D977-40D7-9285-5D34B32A0B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CB5EA-21AC-4F3A-8BC6-B34EE6C1E3C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37DB-D977-40D7-9285-5D34B32A0B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CB5EA-21AC-4F3A-8BC6-B34EE6C1E3C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37DB-D977-40D7-9285-5D34B32A0B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CB5EA-21AC-4F3A-8BC6-B34EE6C1E3C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37DB-D977-40D7-9285-5D34B32A0B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EECB5EA-21AC-4F3A-8BC6-B34EE6C1E3C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D37DB-D977-40D7-9285-5D34B32A0B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ECB5EA-21AC-4F3A-8BC6-B34EE6C1E3C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7D37DB-D977-40D7-9285-5D34B32A0B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c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xão rect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c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xão rect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EECB5EA-21AC-4F3A-8BC6-B34EE6C1E3C9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7D37DB-D977-40D7-9285-5D34B32A0B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10" r:id="rId12"/>
    <p:sldLayoutId id="2147484012" r:id="rId13"/>
    <p:sldLayoutId id="2147484017" r:id="rId14"/>
    <p:sldLayoutId id="2147484029" r:id="rId15"/>
    <p:sldLayoutId id="2147484034" r:id="rId16"/>
    <p:sldLayoutId id="2147484035" r:id="rId17"/>
    <p:sldLayoutId id="2147484036" r:id="rId18"/>
    <p:sldLayoutId id="2147484037" r:id="rId19"/>
    <p:sldLayoutId id="2147484038" r:id="rId20"/>
    <p:sldLayoutId id="2147484039" r:id="rId2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43438" y="2348880"/>
            <a:ext cx="4033018" cy="1872208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>
                <a:solidFill>
                  <a:schemeClr val="tx1"/>
                </a:solidFill>
              </a:rPr>
              <a:t/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/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/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/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/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/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/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/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/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/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/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/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/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/>
            </a:r>
            <a:br>
              <a:rPr lang="pt-PT" dirty="0" smtClean="0">
                <a:solidFill>
                  <a:schemeClr val="tx1"/>
                </a:solidFill>
              </a:rPr>
            </a:br>
            <a:endParaRPr lang="en-US" sz="2700" dirty="0">
              <a:latin typeface="Verdan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43808" y="57332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smtClean="0">
                <a:latin typeface="Verdana" pitchFamily="34" charset="0"/>
              </a:rPr>
              <a:t>                     Ana Paula Rosa</a:t>
            </a:r>
          </a:p>
          <a:p>
            <a:pPr algn="just"/>
            <a:r>
              <a:rPr lang="pt-PT" sz="1200" dirty="0" smtClean="0">
                <a:latin typeface="Verdana" pitchFamily="34" charset="0"/>
              </a:rPr>
              <a:t>                     </a:t>
            </a:r>
            <a:r>
              <a:rPr lang="pt-PT" sz="1200" dirty="0">
                <a:latin typeface="Verdana" pitchFamily="34" charset="0"/>
              </a:rPr>
              <a:t>J</a:t>
            </a:r>
            <a:r>
              <a:rPr lang="pt-PT" sz="1200" dirty="0" smtClean="0">
                <a:latin typeface="Verdana" pitchFamily="34" charset="0"/>
              </a:rPr>
              <a:t>unho de 2016</a:t>
            </a:r>
          </a:p>
          <a:p>
            <a:pPr algn="just"/>
            <a:endParaRPr lang="pt-PT" sz="1200" dirty="0" smtClean="0">
              <a:latin typeface="Verdan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303240" y="3789040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Verdana" pitchFamily="34" charset="0"/>
              </a:rPr>
              <a:t>Promoção da Segurança e Saúde no Trabalho na Administração Central</a:t>
            </a:r>
            <a:endParaRPr lang="pt-PT" sz="2800" dirty="0">
              <a:latin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3" t="40625" r="59004" b="41510"/>
          <a:stretch/>
        </p:blipFill>
        <p:spPr bwMode="auto">
          <a:xfrm>
            <a:off x="7029283" y="229766"/>
            <a:ext cx="1482880" cy="13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7" t="20312" r="41325" b="64649"/>
          <a:stretch/>
        </p:blipFill>
        <p:spPr bwMode="auto">
          <a:xfrm>
            <a:off x="2555776" y="223788"/>
            <a:ext cx="312896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RISCOS PRESENTES NOS LOCAIS DE TRABALHO</a:t>
            </a:r>
            <a:endParaRPr lang="pt-PT" sz="2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12776"/>
            <a:ext cx="532765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2" y="5661248"/>
            <a:ext cx="31337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26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0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DIREITOS E DEVERES DOS TRABALHADORES</a:t>
            </a:r>
            <a:endParaRPr lang="pt-PT" sz="2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17232"/>
            <a:ext cx="31337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162060"/>
            <a:ext cx="6333950" cy="471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0688"/>
            <a:ext cx="15113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01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>
            <a:noAutofit/>
          </a:bodyPr>
          <a:lstStyle/>
          <a:p>
            <a:r>
              <a:rPr lang="pt-PT" sz="24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 de </a:t>
            </a:r>
            <a:r>
              <a:rPr lang="pt-PT" sz="24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Segurança- Actividades </a:t>
            </a:r>
            <a:r>
              <a:rPr lang="pt-PT" sz="24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Nucleares</a:t>
            </a: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27138"/>
            <a:ext cx="5256584" cy="44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505325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139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2612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17" y="1556792"/>
            <a:ext cx="212090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295400"/>
            <a:ext cx="4948659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123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87824" y="3326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Perigo e Risco</a:t>
            </a:r>
            <a:endParaRPr lang="pt-PT" dirty="0"/>
          </a:p>
        </p:txBody>
      </p:sp>
      <p:pic>
        <p:nvPicPr>
          <p:cNvPr id="6" name="Imagem 5" descr="profissionais da saú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497798"/>
            <a:ext cx="3146153" cy="23448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87624" y="891520"/>
            <a:ext cx="6552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endParaRPr lang="pt-PT" dirty="0" smtClean="0">
              <a:latin typeface="+mj-lt"/>
            </a:endParaRPr>
          </a:p>
          <a:p>
            <a:endParaRPr lang="pt-PT" dirty="0">
              <a:latin typeface="+mj-lt"/>
            </a:endParaRPr>
          </a:p>
          <a:p>
            <a:endParaRPr lang="pt-PT" dirty="0" smtClean="0">
              <a:latin typeface="+mj-lt"/>
            </a:endParaRPr>
          </a:p>
          <a:p>
            <a:r>
              <a:rPr lang="pt-PT" dirty="0" smtClean="0">
                <a:latin typeface="+mj-lt"/>
              </a:rPr>
              <a:t>                                                        Observe a imagem</a:t>
            </a:r>
          </a:p>
          <a:p>
            <a:endParaRPr lang="pt-PT" dirty="0">
              <a:latin typeface="+mj-lt"/>
            </a:endParaRPr>
          </a:p>
          <a:p>
            <a:endParaRPr lang="pt-PT" dirty="0" smtClean="0">
              <a:latin typeface="+mj-lt"/>
            </a:endParaRPr>
          </a:p>
          <a:p>
            <a:endParaRPr lang="pt-PT" dirty="0">
              <a:latin typeface="+mj-lt"/>
            </a:endParaRPr>
          </a:p>
          <a:p>
            <a:endParaRPr lang="pt-PT" dirty="0" smtClean="0">
              <a:latin typeface="+mj-lt"/>
            </a:endParaRPr>
          </a:p>
          <a:p>
            <a:endParaRPr lang="pt-PT" dirty="0" smtClean="0">
              <a:latin typeface="+mj-lt"/>
            </a:endParaRPr>
          </a:p>
          <a:p>
            <a:endParaRPr lang="pt-PT" dirty="0" smtClean="0">
              <a:latin typeface="+mj-lt"/>
            </a:endParaRPr>
          </a:p>
          <a:p>
            <a:r>
              <a:rPr lang="pt-PT" dirty="0">
                <a:latin typeface="+mj-lt"/>
              </a:rPr>
              <a:t>E</a:t>
            </a:r>
            <a:r>
              <a:rPr lang="pt-PT" dirty="0" smtClean="0">
                <a:latin typeface="+mj-lt"/>
              </a:rPr>
              <a:t>xistência de </a:t>
            </a:r>
            <a:r>
              <a:rPr lang="pt-PT" dirty="0" smtClean="0">
                <a:solidFill>
                  <a:srgbClr val="009900"/>
                </a:solidFill>
                <a:latin typeface="+mj-lt"/>
              </a:rPr>
              <a:t>PERIGO</a:t>
            </a:r>
            <a:r>
              <a:rPr lang="pt-PT" dirty="0" smtClean="0">
                <a:latin typeface="+mj-lt"/>
              </a:rPr>
              <a:t>?</a:t>
            </a:r>
          </a:p>
          <a:p>
            <a:endParaRPr lang="pt-PT" dirty="0" smtClean="0">
              <a:latin typeface="+mj-lt"/>
            </a:endParaRPr>
          </a:p>
          <a:p>
            <a:r>
              <a:rPr lang="pt-PT" dirty="0">
                <a:latin typeface="+mj-lt"/>
              </a:rPr>
              <a:t>P</a:t>
            </a:r>
            <a:r>
              <a:rPr lang="pt-PT" dirty="0" smtClean="0">
                <a:latin typeface="+mj-lt"/>
              </a:rPr>
              <a:t>ossibilidade de </a:t>
            </a:r>
            <a:r>
              <a:rPr lang="pt-PT" dirty="0" smtClean="0">
                <a:solidFill>
                  <a:srgbClr val="FF0000"/>
                </a:solidFill>
                <a:latin typeface="+mj-lt"/>
              </a:rPr>
              <a:t>RISCO</a:t>
            </a:r>
            <a:r>
              <a:rPr lang="pt-PT" dirty="0" smtClean="0">
                <a:latin typeface="+mj-lt"/>
              </a:rPr>
              <a:t>?</a:t>
            </a:r>
            <a:endParaRPr lang="pt-PT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643844" y="1916832"/>
          <a:ext cx="5856312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059832" y="47667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PARA REFLETIR</a:t>
            </a:r>
            <a:endParaRPr lang="pt-P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PERIGO E RISCO</a:t>
            </a:r>
            <a:endParaRPr lang="pt-PT" sz="2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45224"/>
            <a:ext cx="31337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8" y="2378976"/>
            <a:ext cx="82296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73" y="1628800"/>
            <a:ext cx="58277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61" y="4285734"/>
            <a:ext cx="73580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191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99792" y="47667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atin typeface="Verdana" pitchFamily="34" charset="0"/>
              </a:rPr>
              <a:t>Vigilância da saúde dos trabalhadores</a:t>
            </a:r>
            <a:endParaRPr lang="pt-PT" sz="2000" b="1" dirty="0">
              <a:latin typeface="Verdan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83768" y="60932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C00000"/>
                </a:solidFill>
                <a:latin typeface="Verdana" pitchFamily="34" charset="0"/>
              </a:rPr>
              <a:t>Empregador</a:t>
            </a:r>
            <a:endParaRPr lang="pt-PT" b="1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8"/>
          <a:stretch/>
        </p:blipFill>
        <p:spPr bwMode="auto">
          <a:xfrm>
            <a:off x="2267744" y="1865689"/>
            <a:ext cx="3965187" cy="341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270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1" y="1844824"/>
            <a:ext cx="8922726" cy="3816350"/>
            <a:chOff x="77788" y="2348235"/>
            <a:chExt cx="9666287" cy="3817615"/>
          </a:xfrm>
        </p:grpSpPr>
        <p:sp>
          <p:nvSpPr>
            <p:cNvPr id="59399" name="Text Box 9"/>
            <p:cNvSpPr txBox="1">
              <a:spLocks noChangeArrowheads="1"/>
            </p:cNvSpPr>
            <p:nvPr/>
          </p:nvSpPr>
          <p:spPr bwMode="auto">
            <a:xfrm>
              <a:off x="77788" y="3716840"/>
              <a:ext cx="1856656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sz="2800" b="1" dirty="0">
                  <a:solidFill>
                    <a:schemeClr val="tx1"/>
                  </a:solidFill>
                  <a:latin typeface="Calibri" pitchFamily="34" charset="0"/>
                </a:rPr>
                <a:t>EXAMES MÉDICOS</a:t>
              </a:r>
            </a:p>
          </p:txBody>
        </p:sp>
        <p:sp>
          <p:nvSpPr>
            <p:cNvPr id="59400" name="Text Box 10"/>
            <p:cNvSpPr txBox="1">
              <a:spLocks noChangeArrowheads="1"/>
            </p:cNvSpPr>
            <p:nvPr/>
          </p:nvSpPr>
          <p:spPr bwMode="auto">
            <a:xfrm>
              <a:off x="2216150" y="2348235"/>
              <a:ext cx="7527925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pt-PT" sz="2400" b="1" dirty="0">
                  <a:solidFill>
                    <a:schemeClr val="tx1"/>
                  </a:solidFill>
                  <a:latin typeface="Calibri" pitchFamily="34" charset="0"/>
                </a:rPr>
                <a:t>ADMISSÃO -</a:t>
              </a:r>
              <a:r>
                <a:rPr lang="pt-PT" sz="2400" i="1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pt-PT" sz="2400" dirty="0">
                  <a:solidFill>
                    <a:schemeClr val="tx1"/>
                  </a:solidFill>
                  <a:latin typeface="Calibri" pitchFamily="34" charset="0"/>
                </a:rPr>
                <a:t>Antes do início da prestação de trabalho ou nos 15 dias seguintes.</a:t>
              </a:r>
              <a:endParaRPr lang="pt-PT" sz="2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9401" name="Text Box 11"/>
            <p:cNvSpPr txBox="1">
              <a:spLocks noChangeArrowheads="1"/>
            </p:cNvSpPr>
            <p:nvPr/>
          </p:nvSpPr>
          <p:spPr bwMode="auto">
            <a:xfrm>
              <a:off x="2216150" y="3759125"/>
              <a:ext cx="21605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sz="2400" b="1" dirty="0">
                  <a:solidFill>
                    <a:schemeClr val="tx1"/>
                  </a:solidFill>
                  <a:latin typeface="Calibri" pitchFamily="34" charset="0"/>
                </a:rPr>
                <a:t>PERIÓDICOS</a:t>
              </a:r>
            </a:p>
          </p:txBody>
        </p:sp>
        <p:sp>
          <p:nvSpPr>
            <p:cNvPr id="59402" name="Text Box 12"/>
            <p:cNvSpPr txBox="1">
              <a:spLocks noChangeArrowheads="1"/>
            </p:cNvSpPr>
            <p:nvPr/>
          </p:nvSpPr>
          <p:spPr bwMode="auto">
            <a:xfrm>
              <a:off x="2477194" y="4725287"/>
              <a:ext cx="7162106" cy="1400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50000"/>
                </a:spcBef>
              </a:pPr>
              <a:r>
                <a:rPr lang="pt-PT" sz="2400" b="1" dirty="0">
                  <a:solidFill>
                    <a:schemeClr val="tx1"/>
                  </a:solidFill>
                  <a:latin typeface="Calibri" pitchFamily="34" charset="0"/>
                </a:rPr>
                <a:t>OCASIONAIS -</a:t>
              </a:r>
              <a:r>
                <a:rPr lang="pt-PT" sz="2800" b="1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pt-PT" sz="2400" dirty="0">
                  <a:solidFill>
                    <a:schemeClr val="tx1"/>
                  </a:solidFill>
                  <a:latin typeface="Calibri" pitchFamily="34" charset="0"/>
                </a:rPr>
                <a:t>Se as alterações nos </a:t>
              </a:r>
              <a:r>
                <a:rPr lang="pt-PT" sz="2400" b="1" u="sng" dirty="0">
                  <a:solidFill>
                    <a:schemeClr val="tx1"/>
                  </a:solidFill>
                  <a:latin typeface="Calibri" pitchFamily="34" charset="0"/>
                </a:rPr>
                <a:t>componentes materiais de trabalho</a:t>
              </a:r>
              <a:r>
                <a:rPr lang="pt-PT" sz="2400" b="1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pt-PT" sz="2400" dirty="0">
                  <a:solidFill>
                    <a:schemeClr val="tx1"/>
                  </a:solidFill>
                  <a:latin typeface="Calibri" pitchFamily="34" charset="0"/>
                </a:rPr>
                <a:t>afetarem a Saúde do trabalhador ou existir ausência deste por  </a:t>
              </a:r>
              <a:r>
                <a:rPr lang="pt-PT" sz="2400" dirty="0" smtClean="0">
                  <a:solidFill>
                    <a:schemeClr val="tx1"/>
                  </a:solidFill>
                  <a:latin typeface="Calibri" pitchFamily="34" charset="0"/>
                </a:rPr>
                <a:t>AT/DP por período </a:t>
              </a:r>
              <a:r>
                <a:rPr lang="en-US" sz="2400" dirty="0">
                  <a:solidFill>
                    <a:schemeClr val="tx1"/>
                  </a:solidFill>
                  <a:latin typeface="Calibri" pitchFamily="34" charset="0"/>
                </a:rPr>
                <a:t>&gt; 30 </a:t>
              </a:r>
              <a:r>
                <a:rPr lang="en-US" sz="2400" dirty="0" err="1">
                  <a:solidFill>
                    <a:schemeClr val="tx1"/>
                  </a:solidFill>
                  <a:latin typeface="Calibri" pitchFamily="34" charset="0"/>
                </a:rPr>
                <a:t>dias</a:t>
              </a:r>
              <a:r>
                <a:rPr lang="en-US" sz="2400" dirty="0">
                  <a:solidFill>
                    <a:schemeClr val="bg2"/>
                  </a:solidFill>
                  <a:latin typeface="Calibri" pitchFamily="34" charset="0"/>
                </a:rPr>
                <a:t>.</a:t>
              </a:r>
              <a:endParaRPr lang="pt-PT" sz="2400" b="1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59403" name="Text Box 14"/>
            <p:cNvSpPr txBox="1">
              <a:spLocks noChangeArrowheads="1"/>
            </p:cNvSpPr>
            <p:nvPr/>
          </p:nvSpPr>
          <p:spPr bwMode="auto">
            <a:xfrm>
              <a:off x="4814764" y="3068554"/>
              <a:ext cx="4251325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50000"/>
                </a:spcBef>
              </a:pPr>
              <a:r>
                <a:rPr lang="pt-PT" sz="2400" b="1" dirty="0">
                  <a:solidFill>
                    <a:schemeClr val="tx1"/>
                  </a:solidFill>
                  <a:latin typeface="Calibri" pitchFamily="34" charset="0"/>
                </a:rPr>
                <a:t>Anuais -</a:t>
              </a:r>
              <a:r>
                <a:rPr lang="pt-PT" sz="2400" b="1" dirty="0">
                  <a:solidFill>
                    <a:schemeClr val="tx1"/>
                  </a:solidFill>
                </a:rPr>
                <a:t> </a:t>
              </a:r>
              <a:r>
                <a:rPr lang="pt-PT" sz="2400" dirty="0">
                  <a:solidFill>
                    <a:schemeClr val="tx1"/>
                  </a:solidFill>
                  <a:latin typeface="Calibri" pitchFamily="34" charset="0"/>
                </a:rPr>
                <a:t>Para menores de 18 e maiores de 50 anos.</a:t>
              </a:r>
            </a:p>
          </p:txBody>
        </p:sp>
        <p:sp>
          <p:nvSpPr>
            <p:cNvPr id="59404" name="Text Box 15"/>
            <p:cNvSpPr txBox="1">
              <a:spLocks noChangeArrowheads="1"/>
            </p:cNvSpPr>
            <p:nvPr/>
          </p:nvSpPr>
          <p:spPr bwMode="auto">
            <a:xfrm>
              <a:off x="4814764" y="4004968"/>
              <a:ext cx="4641850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50000"/>
                </a:spcBef>
              </a:pPr>
              <a:r>
                <a:rPr lang="pt-PT" sz="2400" b="1" dirty="0">
                  <a:solidFill>
                    <a:schemeClr val="tx1"/>
                  </a:solidFill>
                  <a:latin typeface="Calibri" pitchFamily="34" charset="0"/>
                </a:rPr>
                <a:t>Bianuais – </a:t>
              </a:r>
              <a:r>
                <a:rPr lang="pt-PT" sz="2400" dirty="0">
                  <a:solidFill>
                    <a:schemeClr val="tx1"/>
                  </a:solidFill>
                  <a:latin typeface="Calibri" pitchFamily="34" charset="0"/>
                </a:rPr>
                <a:t>Para os restantes trabalhadores.</a:t>
              </a:r>
            </a:p>
          </p:txBody>
        </p:sp>
        <p:sp>
          <p:nvSpPr>
            <p:cNvPr id="59405" name="AutoShape 17"/>
            <p:cNvSpPr>
              <a:spLocks/>
            </p:cNvSpPr>
            <p:nvPr/>
          </p:nvSpPr>
          <p:spPr bwMode="auto">
            <a:xfrm>
              <a:off x="1928664" y="2348880"/>
              <a:ext cx="216446" cy="3816970"/>
            </a:xfrm>
            <a:prstGeom prst="leftBrace">
              <a:avLst>
                <a:gd name="adj1" fmla="val 19398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pt-PT"/>
            </a:p>
          </p:txBody>
        </p:sp>
        <p:sp>
          <p:nvSpPr>
            <p:cNvPr id="59406" name="AutoShape 18"/>
            <p:cNvSpPr>
              <a:spLocks/>
            </p:cNvSpPr>
            <p:nvPr/>
          </p:nvSpPr>
          <p:spPr bwMode="auto">
            <a:xfrm>
              <a:off x="4166692" y="3428713"/>
              <a:ext cx="288032" cy="1224285"/>
            </a:xfrm>
            <a:prstGeom prst="leftBrace">
              <a:avLst>
                <a:gd name="adj1" fmla="val 459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pt-PT"/>
            </a:p>
          </p:txBody>
        </p:sp>
      </p:grpSp>
      <p:sp>
        <p:nvSpPr>
          <p:cNvPr id="13" name="Rectangle 2"/>
          <p:cNvSpPr>
            <a:spLocks/>
          </p:cNvSpPr>
          <p:nvPr/>
        </p:nvSpPr>
        <p:spPr bwMode="auto">
          <a:xfrm>
            <a:off x="1049147" y="6021288"/>
            <a:ext cx="7245113" cy="504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62013"/>
            <a:r>
              <a:rPr lang="pt-PT" sz="2000" b="1" dirty="0" smtClean="0">
                <a:solidFill>
                  <a:schemeClr val="bg1"/>
                </a:solidFill>
              </a:rPr>
              <a:t>Promoção da SST na Administração Pública Central</a:t>
            </a:r>
            <a:endParaRPr lang="pt-PT" sz="2000" b="1" dirty="0">
              <a:solidFill>
                <a:schemeClr val="bg1"/>
              </a:solidFill>
              <a:cs typeface="Arial" charset="0"/>
              <a:sym typeface="Arial" charset="0"/>
            </a:endParaRPr>
          </a:p>
        </p:txBody>
      </p:sp>
      <p:sp>
        <p:nvSpPr>
          <p:cNvPr id="14" name="Título 10"/>
          <p:cNvSpPr txBox="1">
            <a:spLocks/>
          </p:cNvSpPr>
          <p:nvPr/>
        </p:nvSpPr>
        <p:spPr>
          <a:xfrm>
            <a:off x="3109684" y="150540"/>
            <a:ext cx="4985238" cy="864096"/>
          </a:xfrm>
          <a:prstGeom prst="rect">
            <a:avLst/>
          </a:prstGeom>
        </p:spPr>
        <p:txBody>
          <a:bodyPr anchor="ctr"/>
          <a:lstStyle/>
          <a:p>
            <a:r>
              <a:rPr lang="pt-PT" altLang="pt-PT" sz="2000" dirty="0" smtClean="0">
                <a:solidFill>
                  <a:schemeClr val="bg2"/>
                </a:solidFill>
                <a:latin typeface="+mj-lt"/>
              </a:rPr>
              <a:t>Serviço de Saúde Ocupacional</a:t>
            </a:r>
          </a:p>
          <a:p>
            <a:r>
              <a:rPr lang="pt-PT" altLang="pt-PT" sz="2400" b="1" dirty="0" smtClean="0">
                <a:solidFill>
                  <a:schemeClr val="bg2"/>
                </a:solidFill>
                <a:latin typeface="+mj-lt"/>
              </a:rPr>
              <a:t>Atividades Nucleares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99792" y="177281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Consulta, informação e formação</a:t>
            </a:r>
            <a:endParaRPr lang="pt-PT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22" y="2486202"/>
            <a:ext cx="3509604" cy="196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740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 SOMOS?</a:t>
            </a:r>
            <a:endParaRPr lang="pt-PT" sz="2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395536" y="1909605"/>
            <a:ext cx="8532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A Autoridade para as Condições do Trabalho </a:t>
            </a:r>
            <a:r>
              <a:rPr lang="pt-PT" dirty="0" smtClean="0"/>
              <a:t>(</a:t>
            </a:r>
            <a:r>
              <a:rPr lang="pt-PT" dirty="0"/>
              <a:t>ACT)-Organismo do Estado 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Visa </a:t>
            </a:r>
            <a:r>
              <a:rPr lang="pt-PT" dirty="0"/>
              <a:t>a promoção da melhoria das condições de trabalho em todo o território continental </a:t>
            </a:r>
            <a:endParaRPr lang="pt-PT" dirty="0" smtClean="0"/>
          </a:p>
          <a:p>
            <a:r>
              <a:rPr lang="pt-PT" dirty="0" smtClean="0"/>
              <a:t>Controlo </a:t>
            </a:r>
            <a:r>
              <a:rPr lang="pt-PT" dirty="0"/>
              <a:t>do cumprimento </a:t>
            </a:r>
            <a:r>
              <a:rPr lang="pt-PT" dirty="0" smtClean="0"/>
              <a:t>da legislação no </a:t>
            </a:r>
            <a:r>
              <a:rPr lang="pt-PT" dirty="0"/>
              <a:t>âmbito das relações laborais privadas </a:t>
            </a:r>
            <a:endParaRPr lang="pt-PT" dirty="0" smtClean="0"/>
          </a:p>
          <a:p>
            <a:r>
              <a:rPr lang="pt-PT" dirty="0" smtClean="0"/>
              <a:t>Promoção </a:t>
            </a:r>
            <a:r>
              <a:rPr lang="pt-PT" dirty="0"/>
              <a:t>da segurança e saúde no trabalho em todos os sectores de </a:t>
            </a:r>
            <a:r>
              <a:rPr lang="pt-PT" dirty="0" smtClean="0"/>
              <a:t>actividade.</a:t>
            </a:r>
            <a:endParaRPr lang="pt-PT" dirty="0"/>
          </a:p>
          <a:p>
            <a:r>
              <a:rPr lang="pt-PT" dirty="0"/>
              <a:t> </a:t>
            </a:r>
          </a:p>
          <a:p>
            <a:endParaRPr lang="pt-PT" dirty="0"/>
          </a:p>
          <a:p>
            <a:r>
              <a:rPr lang="pt-PT" dirty="0"/>
              <a:t>A</a:t>
            </a:r>
            <a:r>
              <a:rPr lang="pt-PT" dirty="0" smtClean="0"/>
              <a:t>ssumiu </a:t>
            </a:r>
            <a:r>
              <a:rPr lang="pt-PT" dirty="0"/>
              <a:t>as atribuições da Inspecção Geral do Trabalho e do Instituto para a Segurança, Higiene e Saúde no Trabalho, tem a sede em Lisboa e dispõe de 32 serviços desconcentrados.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51" y="5589240"/>
            <a:ext cx="31337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0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ênteses 11"/>
          <p:cNvSpPr/>
          <p:nvPr/>
        </p:nvSpPr>
        <p:spPr bwMode="auto">
          <a:xfrm>
            <a:off x="583865" y="1700808"/>
            <a:ext cx="8109736" cy="3960440"/>
          </a:xfrm>
          <a:prstGeom prst="bracketPair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4000" tIns="144000" rIns="144000" bIns="144000"/>
          <a:lstStyle/>
          <a:p>
            <a:pPr defTabSz="1081088">
              <a:defRPr/>
            </a:pPr>
            <a:endParaRPr lang="pt-PT"/>
          </a:p>
        </p:txBody>
      </p:sp>
      <p:sp>
        <p:nvSpPr>
          <p:cNvPr id="11268" name="Título 10"/>
          <p:cNvSpPr>
            <a:spLocks noGrp="1"/>
          </p:cNvSpPr>
          <p:nvPr>
            <p:ph type="title" idx="4294967295"/>
          </p:nvPr>
        </p:nvSpPr>
        <p:spPr>
          <a:xfrm>
            <a:off x="2511464" y="1700808"/>
            <a:ext cx="4985238" cy="5048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pt-PT" altLang="pt-PT" sz="3200" dirty="0" smtClean="0">
                <a:latin typeface="Calibri" pitchFamily="34" charset="0"/>
              </a:rPr>
              <a:t>Consulta e participação</a:t>
            </a:r>
            <a:r>
              <a:rPr lang="pt-PT" altLang="pt-PT" sz="2600" dirty="0" smtClean="0">
                <a:latin typeface="Calibri" pitchFamily="34" charset="0"/>
              </a:rPr>
              <a:t> </a:t>
            </a:r>
            <a:endParaRPr lang="en-US" altLang="pt-PT" sz="2600" dirty="0" smtClean="0">
              <a:latin typeface="Calibri" pitchFamily="34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982679" y="2276872"/>
            <a:ext cx="7444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>
              <a:spcBef>
                <a:spcPct val="50000"/>
              </a:spcBef>
              <a:buFont typeface="Arial" pitchFamily="34" charset="0"/>
              <a:buChar char="•"/>
            </a:pPr>
            <a:r>
              <a:rPr lang="en-GB" altLang="pt-PT" dirty="0">
                <a:solidFill>
                  <a:srgbClr val="1C425A"/>
                </a:solidFill>
                <a:latin typeface="Calibri" pitchFamily="34" charset="0"/>
              </a:rPr>
              <a:t>O </a:t>
            </a:r>
            <a:r>
              <a:rPr lang="en-GB" altLang="pt-PT" dirty="0" err="1">
                <a:solidFill>
                  <a:srgbClr val="1C425A"/>
                </a:solidFill>
                <a:latin typeface="Calibri" pitchFamily="34" charset="0"/>
              </a:rPr>
              <a:t>empregador</a:t>
            </a:r>
            <a:r>
              <a:rPr lang="en-GB" altLang="pt-PT" dirty="0">
                <a:solidFill>
                  <a:srgbClr val="1C425A"/>
                </a:solidFill>
                <a:latin typeface="Calibri" pitchFamily="34" charset="0"/>
              </a:rPr>
              <a:t> </a:t>
            </a:r>
            <a:r>
              <a:rPr lang="en-GB" altLang="pt-PT" dirty="0" err="1">
                <a:solidFill>
                  <a:srgbClr val="1C425A"/>
                </a:solidFill>
                <a:latin typeface="Calibri" pitchFamily="34" charset="0"/>
              </a:rPr>
              <a:t>deve</a:t>
            </a:r>
            <a:r>
              <a:rPr lang="en-GB" altLang="pt-PT" dirty="0">
                <a:solidFill>
                  <a:srgbClr val="1C425A"/>
                </a:solidFill>
                <a:latin typeface="Calibri" pitchFamily="34" charset="0"/>
              </a:rPr>
              <a:t> </a:t>
            </a:r>
            <a:r>
              <a:rPr lang="en-GB" altLang="pt-PT" dirty="0" err="1">
                <a:solidFill>
                  <a:srgbClr val="1C425A"/>
                </a:solidFill>
                <a:latin typeface="Calibri" pitchFamily="34" charset="0"/>
              </a:rPr>
              <a:t>consultar</a:t>
            </a:r>
            <a:r>
              <a:rPr lang="en-GB" altLang="pt-PT" dirty="0">
                <a:solidFill>
                  <a:srgbClr val="1C425A"/>
                </a:solidFill>
                <a:latin typeface="Calibri" pitchFamily="34" charset="0"/>
              </a:rPr>
              <a:t> </a:t>
            </a:r>
            <a:r>
              <a:rPr lang="en-GB" altLang="pt-PT" dirty="0" err="1">
                <a:solidFill>
                  <a:srgbClr val="1C425A"/>
                </a:solidFill>
                <a:latin typeface="Calibri" pitchFamily="34" charset="0"/>
              </a:rPr>
              <a:t>por</a:t>
            </a:r>
            <a:r>
              <a:rPr lang="en-GB" altLang="pt-PT" dirty="0">
                <a:solidFill>
                  <a:srgbClr val="1C425A"/>
                </a:solidFill>
                <a:latin typeface="Calibri" pitchFamily="34" charset="0"/>
              </a:rPr>
              <a:t> </a:t>
            </a:r>
            <a:r>
              <a:rPr lang="en-GB" altLang="pt-PT" dirty="0" err="1">
                <a:solidFill>
                  <a:srgbClr val="1C425A"/>
                </a:solidFill>
                <a:latin typeface="Calibri" pitchFamily="34" charset="0"/>
              </a:rPr>
              <a:t>escrito</a:t>
            </a:r>
            <a:r>
              <a:rPr lang="en-GB" altLang="pt-PT" dirty="0">
                <a:solidFill>
                  <a:srgbClr val="1C425A"/>
                </a:solidFill>
                <a:latin typeface="Calibri" pitchFamily="34" charset="0"/>
              </a:rPr>
              <a:t>, </a:t>
            </a:r>
            <a:r>
              <a:rPr lang="en-GB" altLang="pt-PT" dirty="0" err="1">
                <a:solidFill>
                  <a:srgbClr val="1C425A"/>
                </a:solidFill>
                <a:latin typeface="Calibri" pitchFamily="34" charset="0"/>
              </a:rPr>
              <a:t>pelo</a:t>
            </a:r>
            <a:r>
              <a:rPr lang="en-GB" altLang="pt-PT" dirty="0">
                <a:solidFill>
                  <a:srgbClr val="1C425A"/>
                </a:solidFill>
                <a:latin typeface="Calibri" pitchFamily="34" charset="0"/>
              </a:rPr>
              <a:t> </a:t>
            </a:r>
            <a:r>
              <a:rPr lang="en-GB" altLang="pt-PT" dirty="0" err="1">
                <a:solidFill>
                  <a:srgbClr val="1C425A"/>
                </a:solidFill>
                <a:latin typeface="Calibri" pitchFamily="34" charset="0"/>
              </a:rPr>
              <a:t>menos</a:t>
            </a:r>
            <a:r>
              <a:rPr lang="en-GB" altLang="pt-PT" dirty="0">
                <a:solidFill>
                  <a:srgbClr val="1C425A"/>
                </a:solidFill>
                <a:latin typeface="Calibri" pitchFamily="34" charset="0"/>
              </a:rPr>
              <a:t> </a:t>
            </a:r>
            <a:r>
              <a:rPr lang="en-GB" altLang="pt-PT" dirty="0" err="1" smtClean="0">
                <a:solidFill>
                  <a:srgbClr val="1C425A"/>
                </a:solidFill>
                <a:latin typeface="Calibri" pitchFamily="34" charset="0"/>
              </a:rPr>
              <a:t>uma</a:t>
            </a:r>
            <a:r>
              <a:rPr lang="en-GB" altLang="pt-PT" dirty="0" smtClean="0">
                <a:solidFill>
                  <a:srgbClr val="1C425A"/>
                </a:solidFill>
                <a:latin typeface="Calibri" pitchFamily="34" charset="0"/>
              </a:rPr>
              <a:t> </a:t>
            </a:r>
            <a:r>
              <a:rPr lang="en-GB" altLang="pt-PT" b="1" dirty="0" smtClean="0">
                <a:solidFill>
                  <a:srgbClr val="1C425A"/>
                </a:solidFill>
                <a:latin typeface="Calibri" pitchFamily="34" charset="0"/>
              </a:rPr>
              <a:t>1x </a:t>
            </a:r>
            <a:r>
              <a:rPr lang="en-GB" altLang="pt-PT" b="1" dirty="0" err="1" smtClean="0">
                <a:solidFill>
                  <a:srgbClr val="1C425A"/>
                </a:solidFill>
                <a:latin typeface="Calibri" pitchFamily="34" charset="0"/>
              </a:rPr>
              <a:t>ano</a:t>
            </a:r>
            <a:r>
              <a:rPr lang="en-GB" altLang="pt-PT" dirty="0">
                <a:solidFill>
                  <a:srgbClr val="1C425A"/>
                </a:solidFill>
                <a:latin typeface="Calibri" pitchFamily="34" charset="0"/>
              </a:rPr>
              <a:t>, </a:t>
            </a:r>
            <a:r>
              <a:rPr lang="en-GB" altLang="pt-PT" dirty="0" err="1">
                <a:solidFill>
                  <a:srgbClr val="1C425A"/>
                </a:solidFill>
                <a:latin typeface="Calibri" pitchFamily="34" charset="0"/>
              </a:rPr>
              <a:t>os</a:t>
            </a:r>
            <a:r>
              <a:rPr lang="en-GB" altLang="pt-PT" dirty="0">
                <a:solidFill>
                  <a:srgbClr val="1C425A"/>
                </a:solidFill>
                <a:latin typeface="Calibri" pitchFamily="34" charset="0"/>
              </a:rPr>
              <a:t> </a:t>
            </a:r>
            <a:r>
              <a:rPr lang="en-GB" altLang="pt-PT" dirty="0" err="1">
                <a:solidFill>
                  <a:srgbClr val="1C425A"/>
                </a:solidFill>
                <a:latin typeface="Calibri" pitchFamily="34" charset="0"/>
              </a:rPr>
              <a:t>trabalhadores</a:t>
            </a:r>
            <a:r>
              <a:rPr lang="en-GB" altLang="pt-PT" dirty="0">
                <a:solidFill>
                  <a:srgbClr val="1C425A"/>
                </a:solidFill>
                <a:latin typeface="Calibri" pitchFamily="34" charset="0"/>
              </a:rPr>
              <a:t>/</a:t>
            </a:r>
            <a:r>
              <a:rPr lang="en-GB" altLang="pt-PT" dirty="0" err="1">
                <a:solidFill>
                  <a:srgbClr val="1C425A"/>
                </a:solidFill>
                <a:latin typeface="Calibri" pitchFamily="34" charset="0"/>
              </a:rPr>
              <a:t>representantes</a:t>
            </a:r>
            <a:r>
              <a:rPr lang="en-GB" altLang="pt-PT" dirty="0">
                <a:solidFill>
                  <a:srgbClr val="1C425A"/>
                </a:solidFill>
                <a:latin typeface="Calibri" pitchFamily="34" charset="0"/>
              </a:rPr>
              <a:t> </a:t>
            </a:r>
            <a:r>
              <a:rPr lang="en-GB" altLang="pt-PT" dirty="0" err="1" smtClean="0">
                <a:solidFill>
                  <a:srgbClr val="1C425A"/>
                </a:solidFill>
                <a:latin typeface="Calibri" pitchFamily="34" charset="0"/>
              </a:rPr>
              <a:t>sobre</a:t>
            </a:r>
            <a:r>
              <a:rPr lang="en-GB" altLang="pt-PT" dirty="0" smtClean="0">
                <a:solidFill>
                  <a:srgbClr val="1C425A"/>
                </a:solidFill>
                <a:latin typeface="Calibri" pitchFamily="34" charset="0"/>
              </a:rPr>
              <a:t>:</a:t>
            </a:r>
            <a:endParaRPr lang="en-GB" altLang="pt-PT" dirty="0">
              <a:solidFill>
                <a:srgbClr val="1C425A"/>
              </a:solidFill>
              <a:latin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73887" y="3117448"/>
            <a:ext cx="6912585" cy="1631216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  <a:tileRect/>
          </a:gra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1463" indent="-271463" algn="l">
              <a:defRPr/>
            </a:pPr>
            <a:r>
              <a:rPr lang="pt-PT" sz="2000" dirty="0" smtClean="0">
                <a:solidFill>
                  <a:schemeClr val="bg2"/>
                </a:solidFill>
                <a:latin typeface="Calibri" pitchFamily="34" charset="0"/>
              </a:rPr>
              <a:t>A modalidade </a:t>
            </a:r>
            <a:r>
              <a:rPr lang="pt-PT" sz="2000" dirty="0">
                <a:solidFill>
                  <a:schemeClr val="bg2"/>
                </a:solidFill>
                <a:latin typeface="Calibri" pitchFamily="34" charset="0"/>
              </a:rPr>
              <a:t>dos serviços de segurança a adotar;</a:t>
            </a:r>
          </a:p>
          <a:p>
            <a:pPr marL="271463" indent="-271463" algn="l">
              <a:defRPr/>
            </a:pPr>
            <a:r>
              <a:rPr lang="pt-PT" sz="2000" dirty="0" smtClean="0">
                <a:solidFill>
                  <a:schemeClr val="bg2"/>
                </a:solidFill>
                <a:latin typeface="Calibri" pitchFamily="34" charset="0"/>
              </a:rPr>
              <a:t>A adoção </a:t>
            </a:r>
            <a:r>
              <a:rPr lang="pt-PT" sz="2000" dirty="0">
                <a:solidFill>
                  <a:schemeClr val="bg2"/>
                </a:solidFill>
                <a:latin typeface="Calibri" pitchFamily="34" charset="0"/>
              </a:rPr>
              <a:t>de medidas de prevenção e proteção e o modo de implementação;</a:t>
            </a:r>
          </a:p>
          <a:p>
            <a:pPr marL="271463" indent="-271463" algn="l">
              <a:defRPr/>
            </a:pPr>
            <a:r>
              <a:rPr lang="pt-PT" sz="2000" dirty="0" smtClean="0">
                <a:solidFill>
                  <a:schemeClr val="bg2"/>
                </a:solidFill>
                <a:latin typeface="Calibri" pitchFamily="34" charset="0"/>
              </a:rPr>
              <a:t>A designação/exoneração </a:t>
            </a:r>
            <a:r>
              <a:rPr lang="pt-PT" sz="2000" dirty="0">
                <a:solidFill>
                  <a:schemeClr val="bg2"/>
                </a:solidFill>
                <a:latin typeface="Calibri" pitchFamily="34" charset="0"/>
              </a:rPr>
              <a:t>dos trabalhadores responsáveis pela </a:t>
            </a:r>
            <a:r>
              <a:rPr lang="pt-PT" sz="2000" b="1" u="sng" dirty="0">
                <a:solidFill>
                  <a:schemeClr val="bg2"/>
                </a:solidFill>
                <a:latin typeface="Calibri" pitchFamily="34" charset="0"/>
              </a:rPr>
              <a:t>SST</a:t>
            </a:r>
            <a:r>
              <a:rPr lang="pt-PT" sz="2000" dirty="0">
                <a:solidFill>
                  <a:schemeClr val="bg2"/>
                </a:solidFill>
                <a:latin typeface="Calibri" pitchFamily="34" charset="0"/>
              </a:rPr>
              <a:t>, 1</a:t>
            </a:r>
            <a:r>
              <a:rPr lang="pt-PT" sz="2000" u="sng" baseline="30000" dirty="0">
                <a:solidFill>
                  <a:schemeClr val="bg2"/>
                </a:solidFill>
                <a:latin typeface="Calibri" pitchFamily="34" charset="0"/>
              </a:rPr>
              <a:t>os</a:t>
            </a:r>
            <a:r>
              <a:rPr lang="pt-PT" sz="2000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pt-PT" sz="2000" b="1" u="sng" dirty="0">
                <a:solidFill>
                  <a:schemeClr val="bg2"/>
                </a:solidFill>
                <a:latin typeface="Calibri" pitchFamily="34" charset="0"/>
              </a:rPr>
              <a:t>socorros</a:t>
            </a:r>
            <a:r>
              <a:rPr lang="pt-PT" sz="2000" dirty="0">
                <a:solidFill>
                  <a:schemeClr val="bg2"/>
                </a:solidFill>
                <a:latin typeface="Calibri" pitchFamily="34" charset="0"/>
              </a:rPr>
              <a:t>, de </a:t>
            </a:r>
            <a:r>
              <a:rPr lang="pt-PT" sz="2000" b="1" u="sng" dirty="0">
                <a:solidFill>
                  <a:schemeClr val="bg2"/>
                </a:solidFill>
                <a:latin typeface="Calibri" pitchFamily="34" charset="0"/>
              </a:rPr>
              <a:t>combate a incêndios </a:t>
            </a:r>
            <a:r>
              <a:rPr lang="pt-PT" sz="2000" dirty="0">
                <a:solidFill>
                  <a:schemeClr val="bg2"/>
                </a:solidFill>
                <a:latin typeface="Calibri" pitchFamily="34" charset="0"/>
              </a:rPr>
              <a:t>e de </a:t>
            </a:r>
            <a:r>
              <a:rPr lang="pt-PT" sz="2000" b="1" u="sng" dirty="0">
                <a:solidFill>
                  <a:schemeClr val="bg2"/>
                </a:solidFill>
                <a:latin typeface="Calibri" pitchFamily="34" charset="0"/>
              </a:rPr>
              <a:t>evacuação </a:t>
            </a:r>
            <a:r>
              <a:rPr lang="pt-PT" sz="2000" dirty="0" smtClean="0">
                <a:solidFill>
                  <a:schemeClr val="bg2"/>
                </a:solidFill>
                <a:latin typeface="Calibri" pitchFamily="34" charset="0"/>
              </a:rPr>
              <a:t>;</a:t>
            </a:r>
            <a:endParaRPr lang="pt-PT" sz="20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049147" y="6021288"/>
            <a:ext cx="7245113" cy="504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62013"/>
            <a:r>
              <a:rPr lang="pt-PT" sz="2000" b="1" dirty="0" smtClean="0">
                <a:solidFill>
                  <a:schemeClr val="bg1"/>
                </a:solidFill>
              </a:rPr>
              <a:t>Promoção da SST na Administração Pública Central</a:t>
            </a:r>
            <a:endParaRPr lang="pt-PT" sz="2000" b="1" dirty="0">
              <a:solidFill>
                <a:schemeClr val="bg1"/>
              </a:solidFill>
              <a:cs typeface="Arial" charset="0"/>
              <a:sym typeface="Arial" charset="0"/>
            </a:endParaRPr>
          </a:p>
        </p:txBody>
      </p:sp>
      <p:sp>
        <p:nvSpPr>
          <p:cNvPr id="8" name="Título 10"/>
          <p:cNvSpPr txBox="1">
            <a:spLocks/>
          </p:cNvSpPr>
          <p:nvPr/>
        </p:nvSpPr>
        <p:spPr>
          <a:xfrm>
            <a:off x="3109684" y="150540"/>
            <a:ext cx="4985238" cy="864096"/>
          </a:xfrm>
          <a:prstGeom prst="rect">
            <a:avLst/>
          </a:prstGeom>
        </p:spPr>
        <p:txBody>
          <a:bodyPr anchor="ctr"/>
          <a:lstStyle/>
          <a:p>
            <a:r>
              <a:rPr lang="pt-PT" altLang="pt-PT" sz="2000" dirty="0" smtClean="0">
                <a:solidFill>
                  <a:schemeClr val="bg2"/>
                </a:solidFill>
                <a:latin typeface="+mj-lt"/>
              </a:rPr>
              <a:t>Serviço de Segurança</a:t>
            </a:r>
          </a:p>
          <a:p>
            <a:r>
              <a:rPr lang="pt-PT" altLang="pt-PT" sz="2400" b="1" dirty="0" smtClean="0">
                <a:solidFill>
                  <a:schemeClr val="bg2"/>
                </a:solidFill>
                <a:latin typeface="+mj-lt"/>
              </a:rPr>
              <a:t>Atividades Nucleares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>
            <a:spLocks noChangeArrowheads="1"/>
          </p:cNvSpPr>
          <p:nvPr/>
        </p:nvSpPr>
        <p:spPr bwMode="auto">
          <a:xfrm>
            <a:off x="517395" y="2060848"/>
            <a:ext cx="817567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ct val="50000"/>
              </a:spcBef>
            </a:pPr>
            <a:r>
              <a:rPr lang="pt-PT" altLang="pt-PT" sz="2400" dirty="0" smtClean="0">
                <a:solidFill>
                  <a:srgbClr val="FF0000"/>
                </a:solidFill>
                <a:latin typeface="Calibri" pitchFamily="34" charset="0"/>
              </a:rPr>
              <a:t>(Regime específico, Art.º 5 da 102/2008, remete para a 503/99)</a:t>
            </a:r>
          </a:p>
          <a:p>
            <a:pPr marL="271463" indent="-271463" algn="l">
              <a:spcBef>
                <a:spcPct val="50000"/>
              </a:spcBef>
              <a:buFont typeface="Wingdings 3" pitchFamily="18" charset="2"/>
              <a:buChar char="è"/>
            </a:pPr>
            <a:r>
              <a:rPr lang="pt-PT" altLang="pt-PT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 Obrigação de reparação</a:t>
            </a:r>
          </a:p>
          <a:p>
            <a:pPr marL="271463" indent="-271463" algn="l">
              <a:spcBef>
                <a:spcPct val="50000"/>
              </a:spcBef>
              <a:buFont typeface="Wingdings 3" pitchFamily="18" charset="2"/>
              <a:buChar char="è"/>
            </a:pPr>
            <a:r>
              <a:rPr lang="pt-PT" altLang="pt-PT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 Participação (impressos próprios)</a:t>
            </a:r>
            <a:endParaRPr lang="pt-PT" altLang="pt-PT" sz="24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marL="271463" indent="-271463" algn="l">
              <a:spcBef>
                <a:spcPct val="50000"/>
              </a:spcBef>
              <a:buFont typeface="Wingdings 3" pitchFamily="18" charset="2"/>
              <a:buChar char="è"/>
            </a:pPr>
            <a:r>
              <a:rPr lang="pt-PT" altLang="pt-PT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Registo e analise</a:t>
            </a:r>
          </a:p>
          <a:p>
            <a:pPr marL="271463" indent="-271463" algn="l">
              <a:spcBef>
                <a:spcPct val="50000"/>
              </a:spcBef>
              <a:buFont typeface="Wingdings 3" pitchFamily="18" charset="2"/>
              <a:buChar char="è"/>
            </a:pPr>
            <a:r>
              <a:rPr lang="pt-PT" altLang="pt-PT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Proposta de medidas corretivas</a:t>
            </a:r>
          </a:p>
          <a:p>
            <a:pPr marL="355600" indent="-355600" algn="l">
              <a:spcBef>
                <a:spcPct val="50000"/>
              </a:spcBef>
              <a:buFont typeface="Wingdings 3" pitchFamily="18" charset="2"/>
              <a:buChar char="è"/>
            </a:pPr>
            <a:r>
              <a:rPr lang="pt-PT" altLang="pt-PT" sz="24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Obrigatoriedade de comunicação dos acidentes ao GEE  (sinistralidade laboral setor publico)</a:t>
            </a:r>
            <a:endParaRPr lang="pt-PT" altLang="pt-PT" sz="24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5062" name="Título 10"/>
          <p:cNvSpPr>
            <a:spLocks noGrp="1"/>
          </p:cNvSpPr>
          <p:nvPr>
            <p:ph type="title" idx="4294967295"/>
          </p:nvPr>
        </p:nvSpPr>
        <p:spPr>
          <a:xfrm>
            <a:off x="450927" y="1268760"/>
            <a:ext cx="8308615" cy="79208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pt-PT" altLang="pt-PT" sz="2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Tratamento dos Acidentes de Trabalho e das doenças profissionais</a:t>
            </a:r>
            <a:endParaRPr lang="en-US" altLang="pt-PT" sz="26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049147" y="6021288"/>
            <a:ext cx="7245113" cy="504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62013"/>
            <a:r>
              <a:rPr lang="pt-PT" sz="2000" b="1" dirty="0" smtClean="0">
                <a:solidFill>
                  <a:schemeClr val="bg1"/>
                </a:solidFill>
              </a:rPr>
              <a:t>Promoção da SST na Administração Pública Central</a:t>
            </a:r>
            <a:endParaRPr lang="pt-PT" sz="2000" b="1" dirty="0">
              <a:solidFill>
                <a:schemeClr val="bg1"/>
              </a:solidFill>
              <a:cs typeface="Arial" charset="0"/>
              <a:sym typeface="Arial" charset="0"/>
            </a:endParaRPr>
          </a:p>
        </p:txBody>
      </p:sp>
      <p:sp>
        <p:nvSpPr>
          <p:cNvPr id="7" name="Título 10"/>
          <p:cNvSpPr txBox="1">
            <a:spLocks/>
          </p:cNvSpPr>
          <p:nvPr/>
        </p:nvSpPr>
        <p:spPr>
          <a:xfrm>
            <a:off x="3109684" y="150540"/>
            <a:ext cx="4985238" cy="864096"/>
          </a:xfrm>
          <a:prstGeom prst="rect">
            <a:avLst/>
          </a:prstGeom>
        </p:spPr>
        <p:txBody>
          <a:bodyPr anchor="ctr"/>
          <a:lstStyle/>
          <a:p>
            <a:r>
              <a:rPr lang="pt-PT" altLang="pt-PT" sz="2000" dirty="0" smtClean="0">
                <a:solidFill>
                  <a:schemeClr val="bg2"/>
                </a:solidFill>
                <a:latin typeface="+mj-lt"/>
              </a:rPr>
              <a:t>Serviço de Segurança</a:t>
            </a:r>
          </a:p>
          <a:p>
            <a:r>
              <a:rPr lang="pt-PT" altLang="pt-PT" sz="2400" b="1" dirty="0" smtClean="0">
                <a:solidFill>
                  <a:schemeClr val="bg2"/>
                </a:solidFill>
                <a:latin typeface="+mj-lt"/>
              </a:rPr>
              <a:t>Atividades Nucleares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>
            <a:grpSpLocks/>
          </p:cNvGrpSpPr>
          <p:nvPr/>
        </p:nvGrpSpPr>
        <p:grpSpPr bwMode="auto">
          <a:xfrm>
            <a:off x="317989" y="2564906"/>
            <a:ext cx="8626719" cy="3312367"/>
            <a:chOff x="344488" y="2565307"/>
            <a:chExt cx="9561512" cy="3312431"/>
          </a:xfrm>
        </p:grpSpPr>
        <p:sp>
          <p:nvSpPr>
            <p:cNvPr id="12295" name="CaixaDeTexto 10"/>
            <p:cNvSpPr txBox="1">
              <a:spLocks noChangeArrowheads="1"/>
            </p:cNvSpPr>
            <p:nvPr/>
          </p:nvSpPr>
          <p:spPr bwMode="auto">
            <a:xfrm>
              <a:off x="488504" y="2565307"/>
              <a:ext cx="9417496" cy="1200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71463" indent="-271463">
                <a:spcBef>
                  <a:spcPct val="50000"/>
                </a:spcBef>
                <a:buFont typeface="Wingdings 3" pitchFamily="18" charset="2"/>
                <a:buChar char="è"/>
              </a:pPr>
              <a:r>
                <a:rPr lang="pt-PT" sz="2400" dirty="0" smtClean="0">
                  <a:solidFill>
                    <a:schemeClr val="bg2"/>
                  </a:solidFill>
                  <a:latin typeface="Calibri" pitchFamily="34" charset="0"/>
                </a:rPr>
                <a:t> </a:t>
              </a:r>
              <a:r>
                <a:rPr lang="pt-PT" sz="2400" dirty="0" smtClean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</a:rPr>
                <a:t>Seja </a:t>
              </a:r>
              <a:r>
                <a:rPr lang="pt-PT" sz="2400" dirty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</a:rPr>
                <a:t>qual for a modalidade a adotar por órgão/serviço na organização dos serviços de SST, deverá existir uma estrutura interna que assegure:</a:t>
              </a:r>
              <a:endParaRPr lang="pt-PT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3" name="Grupo 22"/>
            <p:cNvGrpSpPr>
              <a:grpSpLocks/>
            </p:cNvGrpSpPr>
            <p:nvPr/>
          </p:nvGrpSpPr>
          <p:grpSpPr bwMode="auto">
            <a:xfrm>
              <a:off x="344488" y="3284941"/>
              <a:ext cx="9345612" cy="2199747"/>
              <a:chOff x="416496" y="2708920"/>
              <a:chExt cx="9345488" cy="2201045"/>
            </a:xfrm>
          </p:grpSpPr>
          <p:grpSp>
            <p:nvGrpSpPr>
              <p:cNvPr id="4" name="Grupo 19"/>
              <p:cNvGrpSpPr>
                <a:grpSpLocks/>
              </p:cNvGrpSpPr>
              <p:nvPr/>
            </p:nvGrpSpPr>
            <p:grpSpPr bwMode="auto">
              <a:xfrm>
                <a:off x="416496" y="2781430"/>
                <a:ext cx="2159812" cy="2127800"/>
                <a:chOff x="488504" y="2853438"/>
                <a:chExt cx="2159812" cy="2127800"/>
              </a:xfrm>
            </p:grpSpPr>
            <p:pic>
              <p:nvPicPr>
                <p:cNvPr id="12305" name="Imagem 12" descr="SEM_TT~1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48539" y="2853438"/>
                  <a:ext cx="1799777" cy="18104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306" name="CaixaDeTexto 13"/>
                <p:cNvSpPr txBox="1">
                  <a:spLocks noChangeArrowheads="1"/>
                </p:cNvSpPr>
                <p:nvPr/>
              </p:nvSpPr>
              <p:spPr bwMode="auto">
                <a:xfrm>
                  <a:off x="488504" y="4581128"/>
                  <a:ext cx="2016224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20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itchFamily="34" charset="0"/>
                    </a:rPr>
                    <a:t>1</a:t>
                  </a:r>
                  <a:r>
                    <a:rPr lang="pt-PT" sz="2000" b="1" u="sng" baseline="30000" dirty="0">
                      <a:solidFill>
                        <a:schemeClr val="accent4">
                          <a:lumMod val="75000"/>
                        </a:schemeClr>
                      </a:solidFill>
                      <a:latin typeface="Calibri" pitchFamily="34" charset="0"/>
                    </a:rPr>
                    <a:t>os </a:t>
                  </a:r>
                  <a:r>
                    <a:rPr lang="pt-PT" sz="20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itchFamily="34" charset="0"/>
                    </a:rPr>
                    <a:t>Socorros</a:t>
                  </a:r>
                  <a:endParaRPr lang="pt-PT" sz="2000" b="1" baseline="30000" dirty="0">
                    <a:solidFill>
                      <a:schemeClr val="accent4">
                        <a:lumMod val="75000"/>
                      </a:schemeClr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5" name="Grupo 20"/>
              <p:cNvGrpSpPr>
                <a:grpSpLocks/>
              </p:cNvGrpSpPr>
              <p:nvPr/>
            </p:nvGrpSpPr>
            <p:grpSpPr bwMode="auto">
              <a:xfrm>
                <a:off x="3152800" y="2708920"/>
                <a:ext cx="2736304" cy="2201045"/>
                <a:chOff x="3296816" y="2708920"/>
                <a:chExt cx="2736304" cy="2201045"/>
              </a:xfrm>
            </p:grpSpPr>
            <p:pic>
              <p:nvPicPr>
                <p:cNvPr id="12303" name="Imagem 14" descr="aman-industria-de-publicidade-sinalizacao-de-emergencia-e-incendio-sinalizacao-de-emergencia-e-incendio-738890-FGR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728864" y="2708920"/>
                  <a:ext cx="1728192" cy="17458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304" name="CaixaDeTexto 15"/>
                <p:cNvSpPr txBox="1">
                  <a:spLocks noChangeArrowheads="1"/>
                </p:cNvSpPr>
                <p:nvPr/>
              </p:nvSpPr>
              <p:spPr bwMode="auto">
                <a:xfrm>
                  <a:off x="3296816" y="4509855"/>
                  <a:ext cx="2736304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20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itchFamily="34" charset="0"/>
                    </a:rPr>
                    <a:t>Combate a Incêndios</a:t>
                  </a:r>
                  <a:endParaRPr lang="pt-PT" sz="2000" b="1" baseline="30000" dirty="0">
                    <a:solidFill>
                      <a:schemeClr val="accent4">
                        <a:lumMod val="75000"/>
                      </a:schemeClr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6" name="Grupo 21"/>
              <p:cNvGrpSpPr>
                <a:grpSpLocks/>
              </p:cNvGrpSpPr>
              <p:nvPr/>
            </p:nvGrpSpPr>
            <p:grpSpPr bwMode="auto">
              <a:xfrm>
                <a:off x="6249144" y="2780928"/>
                <a:ext cx="3512840" cy="2016224"/>
                <a:chOff x="6393160" y="2924944"/>
                <a:chExt cx="3512840" cy="2016224"/>
              </a:xfrm>
            </p:grpSpPr>
            <p:pic>
              <p:nvPicPr>
                <p:cNvPr id="12301" name="Picture 2" descr="http://1.bp.blogspot.com/-cdEtMzsCIx4/T3XY0mb9fNI/AAAAAAAAALg/70Mg2B5OrHI/s400/exit_sign1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825208" y="2924944"/>
                  <a:ext cx="2376264" cy="1229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302" name="CaixaDeTexto 17"/>
                <p:cNvSpPr txBox="1">
                  <a:spLocks noChangeArrowheads="1"/>
                </p:cNvSpPr>
                <p:nvPr/>
              </p:nvSpPr>
              <p:spPr bwMode="auto">
                <a:xfrm>
                  <a:off x="6393160" y="4541058"/>
                  <a:ext cx="351284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pt-PT" sz="20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itchFamily="34" charset="0"/>
                    </a:rPr>
                    <a:t>Evacuação </a:t>
                  </a:r>
                  <a:r>
                    <a:rPr lang="pt-PT" sz="20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Calibri" pitchFamily="34" charset="0"/>
                    </a:rPr>
                    <a:t>das instalações</a:t>
                  </a:r>
                  <a:endParaRPr lang="pt-PT" sz="2000" b="1" baseline="30000" dirty="0">
                    <a:solidFill>
                      <a:schemeClr val="accent4">
                        <a:lumMod val="75000"/>
                      </a:schemeClr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2297" name="CaixaDeTexto 24"/>
            <p:cNvSpPr txBox="1">
              <a:spLocks noChangeArrowheads="1"/>
            </p:cNvSpPr>
            <p:nvPr/>
          </p:nvSpPr>
          <p:spPr bwMode="auto">
            <a:xfrm>
              <a:off x="776536" y="5415775"/>
              <a:ext cx="76327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71463" indent="-271463" algn="l">
                <a:spcBef>
                  <a:spcPct val="50000"/>
                </a:spcBef>
                <a:buFont typeface="Wingdings 3" pitchFamily="18" charset="2"/>
                <a:buChar char="è"/>
              </a:pPr>
              <a:r>
                <a:rPr lang="pt-PT" sz="2400" dirty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</a:rPr>
                <a:t>Designar os responsáveis por essas atividades.</a:t>
              </a:r>
              <a:endParaRPr lang="pt-PT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2293" name="Rectangle 59"/>
          <p:cNvSpPr>
            <a:spLocks/>
          </p:cNvSpPr>
          <p:nvPr/>
        </p:nvSpPr>
        <p:spPr bwMode="auto">
          <a:xfrm>
            <a:off x="583865" y="1340768"/>
            <a:ext cx="7510988" cy="936104"/>
          </a:xfrm>
          <a:prstGeom prst="rect">
            <a:avLst/>
          </a:prstGeom>
          <a:gradFill rotWithShape="1">
            <a:gsLst>
              <a:gs pos="0">
                <a:srgbClr val="B2E796"/>
              </a:gs>
              <a:gs pos="50000">
                <a:srgbClr val="CFEFC0"/>
              </a:gs>
              <a:gs pos="100000">
                <a:srgbClr val="E7F6E0"/>
              </a:gs>
            </a:gsLst>
            <a:lin ang="2700000" scaled="1"/>
          </a:gradFill>
          <a:ln w="12700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pt-PT" b="1" dirty="0" smtClean="0">
                <a:latin typeface="+mj-lt"/>
              </a:rPr>
              <a:t>RESPOSTA A EMERGÊNCIA </a:t>
            </a:r>
            <a:r>
              <a:rPr lang="pt-PT" dirty="0" smtClean="0">
                <a:latin typeface="+mj-lt"/>
              </a:rPr>
              <a:t>(acidentes, incendio, sismos, </a:t>
            </a:r>
            <a:r>
              <a:rPr lang="pt-PT" dirty="0" err="1" smtClean="0">
                <a:latin typeface="+mj-lt"/>
              </a:rPr>
              <a:t>etc</a:t>
            </a:r>
            <a:r>
              <a:rPr lang="pt-PT" dirty="0" smtClean="0">
                <a:latin typeface="+mj-lt"/>
              </a:rPr>
              <a:t>)</a:t>
            </a:r>
          </a:p>
          <a:p>
            <a:r>
              <a:rPr lang="pt-PT" b="1" dirty="0">
                <a:latin typeface="+mj-lt"/>
              </a:rPr>
              <a:t>SEGURANÇA CONTRA INCENDIO EM EDIFICIOS</a:t>
            </a:r>
            <a:endParaRPr lang="pt-BR" b="1" dirty="0">
              <a:latin typeface="+mj-lt"/>
            </a:endParaRPr>
          </a:p>
        </p:txBody>
      </p:sp>
      <p:sp>
        <p:nvSpPr>
          <p:cNvPr id="17" name="Rectangle 2"/>
          <p:cNvSpPr>
            <a:spLocks/>
          </p:cNvSpPr>
          <p:nvPr/>
        </p:nvSpPr>
        <p:spPr bwMode="auto">
          <a:xfrm>
            <a:off x="1049147" y="6021288"/>
            <a:ext cx="7245113" cy="504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62013"/>
            <a:r>
              <a:rPr lang="pt-PT" sz="2000" b="1" dirty="0" smtClean="0">
                <a:solidFill>
                  <a:schemeClr val="bg1"/>
                </a:solidFill>
              </a:rPr>
              <a:t>Promoção da SST na Administração Pública Central</a:t>
            </a:r>
            <a:endParaRPr lang="pt-PT" sz="2000" b="1" dirty="0">
              <a:solidFill>
                <a:schemeClr val="bg1"/>
              </a:solidFill>
              <a:cs typeface="Arial" charset="0"/>
              <a:sym typeface="Arial" charset="0"/>
            </a:endParaRPr>
          </a:p>
        </p:txBody>
      </p:sp>
      <p:sp>
        <p:nvSpPr>
          <p:cNvPr id="18" name="Título 10"/>
          <p:cNvSpPr txBox="1">
            <a:spLocks/>
          </p:cNvSpPr>
          <p:nvPr/>
        </p:nvSpPr>
        <p:spPr>
          <a:xfrm>
            <a:off x="3109684" y="150540"/>
            <a:ext cx="4985238" cy="864096"/>
          </a:xfrm>
          <a:prstGeom prst="rect">
            <a:avLst/>
          </a:prstGeom>
        </p:spPr>
        <p:txBody>
          <a:bodyPr anchor="ctr"/>
          <a:lstStyle/>
          <a:p>
            <a:r>
              <a:rPr lang="pt-PT" altLang="pt-PT" sz="2000" dirty="0" smtClean="0">
                <a:solidFill>
                  <a:schemeClr val="bg2"/>
                </a:solidFill>
                <a:latin typeface="+mj-lt"/>
              </a:rPr>
              <a:t>Serviço de Segurança</a:t>
            </a:r>
          </a:p>
          <a:p>
            <a:r>
              <a:rPr lang="pt-PT" altLang="pt-PT" sz="2400" b="1" dirty="0" smtClean="0">
                <a:solidFill>
                  <a:schemeClr val="bg2"/>
                </a:solidFill>
                <a:latin typeface="+mj-lt"/>
              </a:rPr>
              <a:t>Atividades Nucleares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1521" y="1340769"/>
            <a:ext cx="8720469" cy="5601455"/>
            <a:chOff x="-44" y="1461"/>
            <a:chExt cx="5813" cy="15994"/>
          </a:xfrm>
        </p:grpSpPr>
        <p:sp>
          <p:nvSpPr>
            <p:cNvPr id="16390" name="Text Box 7"/>
            <p:cNvSpPr txBox="1">
              <a:spLocks noChangeArrowheads="1"/>
            </p:cNvSpPr>
            <p:nvPr/>
          </p:nvSpPr>
          <p:spPr bwMode="auto">
            <a:xfrm>
              <a:off x="10" y="1461"/>
              <a:ext cx="5637" cy="159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71463" indent="-271463">
                <a:spcBef>
                  <a:spcPct val="50000"/>
                </a:spcBef>
              </a:pPr>
              <a:r>
                <a:rPr lang="pt-PT" altLang="pt-PT" sz="2000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 promoção da Segurança e Saúde nas organizações contribui para:</a:t>
              </a:r>
            </a:p>
            <a:p>
              <a:pPr marL="355600" indent="-355600" algn="l">
                <a:spcBef>
                  <a:spcPct val="50000"/>
                </a:spcBef>
                <a:buFont typeface="Wingdings 3" pitchFamily="18" charset="2"/>
                <a:buChar char="è"/>
              </a:pPr>
              <a:r>
                <a:rPr lang="pt-PT" altLang="pt-PT" sz="2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 prevenção de riscos profissionais e desenvolvimento da organização do trabalho</a:t>
              </a:r>
            </a:p>
            <a:p>
              <a:pPr marL="355600" indent="-355600" algn="l">
                <a:spcBef>
                  <a:spcPct val="50000"/>
                </a:spcBef>
                <a:buFont typeface="Wingdings 3" pitchFamily="18" charset="2"/>
                <a:buChar char="è"/>
              </a:pPr>
              <a:r>
                <a:rPr lang="pt-PT" altLang="pt-PT" sz="2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 melhoria das condições de vida e de trabalho</a:t>
              </a:r>
            </a:p>
            <a:p>
              <a:pPr marL="355600" indent="-355600" algn="l">
                <a:spcBef>
                  <a:spcPct val="50000"/>
                </a:spcBef>
                <a:buFont typeface="Wingdings 3" pitchFamily="18" charset="2"/>
                <a:buChar char="è"/>
              </a:pPr>
              <a:r>
                <a:rPr lang="pt-PT" altLang="pt-PT" sz="2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 aumento da produtividade dos trabalhadores</a:t>
              </a:r>
            </a:p>
            <a:p>
              <a:pPr marL="355600" indent="-355600" algn="l">
                <a:spcBef>
                  <a:spcPct val="50000"/>
                </a:spcBef>
                <a:buFont typeface="Wingdings 3" pitchFamily="18" charset="2"/>
                <a:buChar char="è"/>
              </a:pPr>
              <a:r>
                <a:rPr lang="pt-PT" altLang="pt-PT" sz="2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 melhoria dos níveis de segurança e saúde nos locais de trabalho</a:t>
              </a:r>
            </a:p>
            <a:p>
              <a:pPr marL="355600" indent="-355600" algn="l">
                <a:spcBef>
                  <a:spcPct val="50000"/>
                </a:spcBef>
                <a:buFont typeface="Wingdings 3" pitchFamily="18" charset="2"/>
                <a:buChar char="è"/>
              </a:pPr>
              <a:r>
                <a:rPr lang="pt-PT" altLang="pt-PT" sz="2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 reforço do compromisso dos trabalhadores para com a organização</a:t>
              </a:r>
            </a:p>
            <a:p>
              <a:pPr marL="271463" indent="-271463" algn="l">
                <a:spcBef>
                  <a:spcPct val="50000"/>
                </a:spcBef>
              </a:pPr>
              <a:endParaRPr lang="pt-PT" altLang="pt-PT" sz="24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271463" indent="-271463" algn="l">
                <a:spcBef>
                  <a:spcPct val="50000"/>
                </a:spcBef>
              </a:pPr>
              <a:endParaRPr lang="pt-PT" altLang="pt-PT" sz="24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271463" indent="-271463" algn="l">
                <a:spcBef>
                  <a:spcPct val="50000"/>
                </a:spcBef>
              </a:pPr>
              <a:endParaRPr lang="pt-PT" altLang="pt-PT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6391" name="Text Box 8"/>
            <p:cNvSpPr txBox="1">
              <a:spLocks noChangeArrowheads="1"/>
            </p:cNvSpPr>
            <p:nvPr/>
          </p:nvSpPr>
          <p:spPr bwMode="auto">
            <a:xfrm>
              <a:off x="0" y="2147"/>
              <a:ext cx="3152" cy="8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71463" indent="-271463">
                <a:spcBef>
                  <a:spcPct val="50000"/>
                </a:spcBef>
              </a:pPr>
              <a:endParaRPr lang="pt-PT" altLang="pt-PT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6392" name="Text Box 9"/>
            <p:cNvSpPr txBox="1">
              <a:spLocks noChangeArrowheads="1"/>
            </p:cNvSpPr>
            <p:nvPr/>
          </p:nvSpPr>
          <p:spPr bwMode="auto">
            <a:xfrm>
              <a:off x="-44" y="2704"/>
              <a:ext cx="5548" cy="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71463" indent="-271463" algn="l">
                <a:spcBef>
                  <a:spcPct val="50000"/>
                </a:spcBef>
              </a:pPr>
              <a:endParaRPr lang="pt-PT" altLang="pt-PT" sz="24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marL="271463" indent="-271463" algn="l">
                <a:spcBef>
                  <a:spcPct val="50000"/>
                </a:spcBef>
              </a:pPr>
              <a:endParaRPr lang="pt-PT" altLang="pt-PT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6393" name="Text Box 10"/>
            <p:cNvSpPr txBox="1">
              <a:spLocks noChangeArrowheads="1"/>
            </p:cNvSpPr>
            <p:nvPr/>
          </p:nvSpPr>
          <p:spPr bwMode="auto">
            <a:xfrm>
              <a:off x="10" y="3321"/>
              <a:ext cx="5759" cy="8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71463" indent="-271463" algn="l">
                <a:spcBef>
                  <a:spcPct val="50000"/>
                </a:spcBef>
              </a:pPr>
              <a:endParaRPr lang="pt-PT" altLang="pt-PT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10" name="Rectangle 2"/>
          <p:cNvSpPr>
            <a:spLocks/>
          </p:cNvSpPr>
          <p:nvPr/>
        </p:nvSpPr>
        <p:spPr bwMode="auto">
          <a:xfrm>
            <a:off x="1049147" y="6021288"/>
            <a:ext cx="7245113" cy="504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62013"/>
            <a:r>
              <a:rPr lang="pt-PT" sz="2000" b="1" dirty="0" smtClean="0">
                <a:solidFill>
                  <a:schemeClr val="bg1"/>
                </a:solidFill>
              </a:rPr>
              <a:t>Promoção da SST na Administração Pública Central</a:t>
            </a:r>
            <a:endParaRPr lang="pt-PT" sz="2000" b="1" dirty="0">
              <a:solidFill>
                <a:schemeClr val="bg1"/>
              </a:solidFill>
              <a:cs typeface="Arial" charset="0"/>
              <a:sym typeface="Arial" charset="0"/>
            </a:endParaRPr>
          </a:p>
        </p:txBody>
      </p:sp>
      <p:sp>
        <p:nvSpPr>
          <p:cNvPr id="11" name="Título 10"/>
          <p:cNvSpPr txBox="1">
            <a:spLocks/>
          </p:cNvSpPr>
          <p:nvPr/>
        </p:nvSpPr>
        <p:spPr>
          <a:xfrm>
            <a:off x="2710870" y="188640"/>
            <a:ext cx="5649858" cy="8640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pt-PT" altLang="pt-PT" sz="2000" b="1" dirty="0" smtClean="0">
                <a:latin typeface="+mj-lt"/>
              </a:rPr>
              <a:t>Importância da SST numa Organização</a:t>
            </a:r>
            <a:endParaRPr lang="pt-PT" altLang="pt-PT" sz="20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5278" y="1581267"/>
            <a:ext cx="8307975" cy="3925887"/>
            <a:chOff x="0" y="1026"/>
            <a:chExt cx="4195" cy="2473"/>
          </a:xfrm>
        </p:grpSpPr>
        <p:sp>
          <p:nvSpPr>
            <p:cNvPr id="61445" name="Text Box 6"/>
            <p:cNvSpPr txBox="1">
              <a:spLocks noChangeArrowheads="1"/>
            </p:cNvSpPr>
            <p:nvPr/>
          </p:nvSpPr>
          <p:spPr bwMode="auto">
            <a:xfrm>
              <a:off x="0" y="1026"/>
              <a:ext cx="410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71463" indent="-271463" algn="l">
                <a:spcBef>
                  <a:spcPct val="50000"/>
                </a:spcBef>
                <a:buFont typeface="Wingdings 3" pitchFamily="18" charset="2"/>
                <a:buChar char="è"/>
              </a:pPr>
              <a:r>
                <a:rPr lang="pt-PT" altLang="pt-PT" sz="2400" dirty="0" smtClean="0">
                  <a:solidFill>
                    <a:schemeClr val="tx1"/>
                  </a:solidFill>
                  <a:latin typeface="Calibri" pitchFamily="34" charset="0"/>
                </a:rPr>
                <a:t> Cria </a:t>
              </a:r>
              <a:r>
                <a:rPr lang="pt-PT" altLang="pt-PT" sz="2400" dirty="0">
                  <a:solidFill>
                    <a:schemeClr val="tx1"/>
                  </a:solidFill>
                  <a:latin typeface="Calibri" pitchFamily="34" charset="0"/>
                </a:rPr>
                <a:t>mão-de-obra mais competente e saudável;</a:t>
              </a:r>
            </a:p>
          </p:txBody>
        </p:sp>
        <p:sp>
          <p:nvSpPr>
            <p:cNvPr id="61446" name="Text Box 7"/>
            <p:cNvSpPr txBox="1">
              <a:spLocks noChangeArrowheads="1"/>
            </p:cNvSpPr>
            <p:nvPr/>
          </p:nvSpPr>
          <p:spPr bwMode="auto">
            <a:xfrm>
              <a:off x="0" y="1538"/>
              <a:ext cx="3651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5600" indent="-355600" algn="l">
                <a:spcBef>
                  <a:spcPct val="50000"/>
                </a:spcBef>
                <a:buFont typeface="Wingdings 3" pitchFamily="18" charset="2"/>
                <a:buChar char="è"/>
              </a:pPr>
              <a:r>
                <a:rPr lang="pt-PT" altLang="pt-PT" sz="2400" dirty="0" smtClean="0">
                  <a:solidFill>
                    <a:schemeClr val="tx1"/>
                  </a:solidFill>
                  <a:latin typeface="Calibri" pitchFamily="34" charset="0"/>
                </a:rPr>
                <a:t>Reduz </a:t>
              </a:r>
              <a:r>
                <a:rPr lang="pt-PT" altLang="pt-PT" sz="2400" dirty="0">
                  <a:solidFill>
                    <a:schemeClr val="tx1"/>
                  </a:solidFill>
                  <a:latin typeface="Calibri" pitchFamily="34" charset="0"/>
                </a:rPr>
                <a:t>os custos para as </a:t>
              </a:r>
              <a:r>
                <a:rPr lang="pt-PT" altLang="pt-PT" sz="2400" dirty="0" smtClean="0">
                  <a:solidFill>
                    <a:schemeClr val="tx1"/>
                  </a:solidFill>
                  <a:latin typeface="Calibri" pitchFamily="34" charset="0"/>
                </a:rPr>
                <a:t>organizações </a:t>
              </a:r>
              <a:r>
                <a:rPr lang="pt-PT" altLang="pt-PT" sz="2400" dirty="0">
                  <a:solidFill>
                    <a:schemeClr val="tx1"/>
                  </a:solidFill>
                  <a:latin typeface="Calibri" pitchFamily="34" charset="0"/>
                </a:rPr>
                <a:t>e quebras de produção;</a:t>
              </a:r>
            </a:p>
          </p:txBody>
        </p:sp>
        <p:sp>
          <p:nvSpPr>
            <p:cNvPr id="61447" name="Text Box 8"/>
            <p:cNvSpPr txBox="1">
              <a:spLocks noChangeArrowheads="1"/>
            </p:cNvSpPr>
            <p:nvPr/>
          </p:nvSpPr>
          <p:spPr bwMode="auto">
            <a:xfrm>
              <a:off x="0" y="2160"/>
              <a:ext cx="3923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5600" indent="-355600" algn="l">
                <a:spcBef>
                  <a:spcPct val="50000"/>
                </a:spcBef>
                <a:buFont typeface="Wingdings 3" pitchFamily="18" charset="2"/>
                <a:buChar char="è"/>
              </a:pPr>
              <a:r>
                <a:rPr lang="pt-PT" altLang="pt-PT" sz="2400" dirty="0" smtClean="0">
                  <a:solidFill>
                    <a:schemeClr val="tx1"/>
                  </a:solidFill>
                  <a:latin typeface="Calibri" pitchFamily="34" charset="0"/>
                </a:rPr>
                <a:t>Permite </a:t>
              </a:r>
              <a:r>
                <a:rPr lang="pt-PT" altLang="pt-PT" sz="2400" dirty="0">
                  <a:solidFill>
                    <a:schemeClr val="tx1"/>
                  </a:solidFill>
                  <a:latin typeface="Calibri" pitchFamily="34" charset="0"/>
                </a:rPr>
                <a:t>que as </a:t>
              </a:r>
              <a:r>
                <a:rPr lang="pt-PT" altLang="pt-PT" sz="2400" dirty="0" smtClean="0">
                  <a:solidFill>
                    <a:schemeClr val="tx1"/>
                  </a:solidFill>
                  <a:latin typeface="Calibri" pitchFamily="34" charset="0"/>
                </a:rPr>
                <a:t>organizações </a:t>
              </a:r>
              <a:r>
                <a:rPr lang="pt-PT" altLang="pt-PT" sz="2400" dirty="0">
                  <a:solidFill>
                    <a:schemeClr val="tx1"/>
                  </a:solidFill>
                  <a:latin typeface="Calibri" pitchFamily="34" charset="0"/>
                </a:rPr>
                <a:t>correspondam às expectativas dos </a:t>
              </a:r>
              <a:r>
                <a:rPr lang="pt-PT" altLang="pt-PT" sz="2400" dirty="0" smtClean="0">
                  <a:solidFill>
                    <a:schemeClr val="tx1"/>
                  </a:solidFill>
                  <a:latin typeface="Calibri" pitchFamily="34" charset="0"/>
                </a:rPr>
                <a:t>utentes em </a:t>
              </a:r>
              <a:r>
                <a:rPr lang="pt-PT" altLang="pt-PT" sz="2400" dirty="0">
                  <a:solidFill>
                    <a:schemeClr val="tx1"/>
                  </a:solidFill>
                  <a:latin typeface="Calibri" pitchFamily="34" charset="0"/>
                </a:rPr>
                <a:t>matéria de SST;</a:t>
              </a:r>
            </a:p>
          </p:txBody>
        </p:sp>
        <p:sp>
          <p:nvSpPr>
            <p:cNvPr id="61448" name="Text Box 9"/>
            <p:cNvSpPr txBox="1">
              <a:spLocks noChangeArrowheads="1"/>
            </p:cNvSpPr>
            <p:nvPr/>
          </p:nvSpPr>
          <p:spPr bwMode="auto">
            <a:xfrm>
              <a:off x="0" y="2976"/>
              <a:ext cx="4195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5600" indent="-355600" algn="l">
                <a:spcBef>
                  <a:spcPct val="50000"/>
                </a:spcBef>
                <a:buFont typeface="Wingdings 3" pitchFamily="18" charset="2"/>
                <a:buChar char="è"/>
              </a:pPr>
              <a:r>
                <a:rPr lang="pt-PT" altLang="pt-PT" sz="2400" dirty="0" smtClean="0">
                  <a:solidFill>
                    <a:schemeClr val="tx1"/>
                  </a:solidFill>
                  <a:latin typeface="Calibri" pitchFamily="34" charset="0"/>
                </a:rPr>
                <a:t>Incentiva </a:t>
              </a:r>
              <a:r>
                <a:rPr lang="pt-PT" altLang="pt-PT" sz="2400" dirty="0">
                  <a:solidFill>
                    <a:schemeClr val="tx1"/>
                  </a:solidFill>
                  <a:latin typeface="Calibri" pitchFamily="34" charset="0"/>
                </a:rPr>
                <a:t>os trabalhadores a permanecerem na vida </a:t>
              </a:r>
              <a:r>
                <a:rPr lang="pt-PT" altLang="pt-PT" sz="2400" dirty="0" smtClean="0">
                  <a:solidFill>
                    <a:schemeClr val="tx1"/>
                  </a:solidFill>
                  <a:latin typeface="Calibri" pitchFamily="34" charset="0"/>
                </a:rPr>
                <a:t>ativa </a:t>
              </a:r>
              <a:r>
                <a:rPr lang="pt-PT" altLang="pt-PT" sz="2400" dirty="0">
                  <a:solidFill>
                    <a:schemeClr val="tx1"/>
                  </a:solidFill>
                  <a:latin typeface="Calibri" pitchFamily="34" charset="0"/>
                </a:rPr>
                <a:t>mais tempo.</a:t>
              </a:r>
            </a:p>
          </p:txBody>
        </p:sp>
      </p:grpSp>
      <p:sp>
        <p:nvSpPr>
          <p:cNvPr id="9" name="Rectangle 2"/>
          <p:cNvSpPr>
            <a:spLocks/>
          </p:cNvSpPr>
          <p:nvPr/>
        </p:nvSpPr>
        <p:spPr bwMode="auto">
          <a:xfrm>
            <a:off x="1049147" y="6021288"/>
            <a:ext cx="7245113" cy="504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62013"/>
            <a:r>
              <a:rPr lang="pt-PT" sz="2000" b="1" dirty="0" smtClean="0">
                <a:solidFill>
                  <a:schemeClr val="bg1"/>
                </a:solidFill>
              </a:rPr>
              <a:t>Promoção da SST na Administração Pública Central</a:t>
            </a:r>
            <a:endParaRPr lang="pt-PT" sz="2000" b="1" dirty="0">
              <a:solidFill>
                <a:schemeClr val="bg1"/>
              </a:solidFill>
              <a:cs typeface="Arial" charset="0"/>
              <a:sym typeface="Arial" charset="0"/>
            </a:endParaRPr>
          </a:p>
        </p:txBody>
      </p:sp>
      <p:sp>
        <p:nvSpPr>
          <p:cNvPr id="11" name="Título 10"/>
          <p:cNvSpPr txBox="1">
            <a:spLocks/>
          </p:cNvSpPr>
          <p:nvPr/>
        </p:nvSpPr>
        <p:spPr>
          <a:xfrm>
            <a:off x="2710870" y="188640"/>
            <a:ext cx="5649858" cy="8640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pt-PT" altLang="pt-PT" sz="2000" b="1" dirty="0" smtClean="0">
                <a:latin typeface="+mj-lt"/>
              </a:rPr>
              <a:t>Importância da SST numa Organização</a:t>
            </a:r>
            <a:endParaRPr lang="pt-PT" altLang="pt-PT" sz="20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Venha visitar-nos em</a:t>
            </a:r>
            <a:b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</a:t>
            </a:r>
            <a:b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www.act.gov.pt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7" r="25418" b="22360"/>
          <a:stretch/>
        </p:blipFill>
        <p:spPr bwMode="auto">
          <a:xfrm>
            <a:off x="611560" y="1916832"/>
            <a:ext cx="773003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836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oleran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9612" y="2286029"/>
            <a:ext cx="2014358" cy="25831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59632" y="2006837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pPr algn="dist"/>
            <a:r>
              <a:rPr lang="pt-PT" u="sng" dirty="0" smtClean="0"/>
              <a:t>Observe a </a:t>
            </a:r>
            <a:r>
              <a:rPr lang="pt-PT" u="sng" dirty="0" smtClean="0"/>
              <a:t>imagem</a:t>
            </a:r>
            <a:endParaRPr lang="pt-PT" u="sng" dirty="0" smtClean="0"/>
          </a:p>
          <a:p>
            <a:pPr algn="dist"/>
            <a:endParaRPr lang="pt-PT" dirty="0" smtClean="0"/>
          </a:p>
          <a:p>
            <a:pPr algn="dist"/>
            <a:r>
              <a:rPr lang="pt-PT" dirty="0" smtClean="0"/>
              <a:t>(se conseguir encontrar alguma diferença entre estes golfinhos exatamente iguais você sofre de elevados níveis de </a:t>
            </a:r>
            <a:r>
              <a:rPr lang="pt-PT" b="1" dirty="0" smtClean="0">
                <a:solidFill>
                  <a:srgbClr val="FF0000"/>
                </a:solidFill>
              </a:rPr>
              <a:t>stresse</a:t>
            </a:r>
          </a:p>
          <a:p>
            <a:pPr algn="dist"/>
            <a:endParaRPr lang="en-US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88024" y="4869159"/>
            <a:ext cx="3722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r>
              <a:rPr lang="pt-PT" dirty="0" smtClean="0"/>
              <a:t>                     Obrigada !</a:t>
            </a:r>
          </a:p>
          <a:p>
            <a:pPr algn="ctr"/>
            <a:r>
              <a:rPr lang="pt-PT" dirty="0" smtClean="0"/>
              <a:t>Ana Paula Rosa</a:t>
            </a:r>
            <a:endParaRPr lang="pt-PT" dirty="0"/>
          </a:p>
          <a:p>
            <a:endParaRPr lang="pt-PT" dirty="0" smtClean="0"/>
          </a:p>
          <a:p>
            <a:r>
              <a:rPr lang="pt-PT" dirty="0" smtClean="0"/>
              <a:t>     ana.rosa@act.gov.pt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1800200" cy="169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pt-PT" sz="24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REFERENCIAIS NORMATIVOS</a:t>
            </a:r>
            <a:endParaRPr lang="pt-PT" sz="2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49" y="1772816"/>
            <a:ext cx="6734597" cy="332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5589240"/>
            <a:ext cx="31337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DESAFIO COLECTIVO</a:t>
            </a:r>
            <a:endParaRPr lang="pt-PT" sz="2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89240"/>
            <a:ext cx="31337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188629"/>
            <a:ext cx="8577263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08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00653" cy="1143000"/>
          </a:xfrm>
        </p:spPr>
        <p:txBody>
          <a:bodyPr>
            <a:normAutofit/>
          </a:bodyPr>
          <a:lstStyle/>
          <a:p>
            <a:r>
              <a:rPr lang="pt-PT" sz="24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pt-PT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“NÃO HÁ TRABALHO SEM </a:t>
            </a:r>
            <a:r>
              <a:rPr lang="pt-PT" sz="2000" b="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TRABALHOS</a:t>
            </a:r>
            <a:r>
              <a:rPr lang="pt-PT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”- Provérbio popular</a:t>
            </a:r>
            <a:endParaRPr lang="pt-PT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70" y="1491452"/>
            <a:ext cx="5864860" cy="450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89240"/>
            <a:ext cx="31337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9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95536" y="1290826"/>
            <a:ext cx="28803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 smtClean="0"/>
          </a:p>
          <a:p>
            <a:endParaRPr lang="pt-PT" dirty="0" smtClean="0"/>
          </a:p>
          <a:p>
            <a:r>
              <a:rPr lang="pt-PT" sz="1600" dirty="0" smtClean="0">
                <a:latin typeface="Verdana" pitchFamily="34" charset="0"/>
              </a:rPr>
              <a:t>-  Ritmos e horários de Trabalho</a:t>
            </a:r>
            <a:endParaRPr lang="pt-PT" sz="1600" i="1" dirty="0" smtClean="0">
              <a:latin typeface="Verdana" pitchFamily="34" charset="0"/>
            </a:endParaRPr>
          </a:p>
          <a:p>
            <a:r>
              <a:rPr lang="pt-PT" sz="1600" dirty="0" smtClean="0">
                <a:latin typeface="Verdana" pitchFamily="34" charset="0"/>
              </a:rPr>
              <a:t>– Organização e Ambiente </a:t>
            </a:r>
            <a:r>
              <a:rPr lang="pt-PT" sz="1600" i="1" dirty="0" smtClean="0">
                <a:latin typeface="Verdana" pitchFamily="34" charset="0"/>
              </a:rPr>
              <a:t>de Trabalho</a:t>
            </a:r>
          </a:p>
          <a:p>
            <a:r>
              <a:rPr lang="pt-PT" sz="1600" dirty="0" smtClean="0">
                <a:latin typeface="Verdana" pitchFamily="34" charset="0"/>
              </a:rPr>
              <a:t>– Trabalho em Perigo e Risco</a:t>
            </a:r>
          </a:p>
          <a:p>
            <a:r>
              <a:rPr lang="pt-PT" sz="1600" dirty="0" smtClean="0">
                <a:latin typeface="Verdana" pitchFamily="34" charset="0"/>
              </a:rPr>
              <a:t>– </a:t>
            </a:r>
            <a:r>
              <a:rPr lang="pt-PT" sz="1600" dirty="0" err="1" smtClean="0">
                <a:latin typeface="Verdana" pitchFamily="34" charset="0"/>
              </a:rPr>
              <a:t>InSeguran</a:t>
            </a:r>
            <a:r>
              <a:rPr lang="pt-PT" sz="1600" i="1" dirty="0" err="1" smtClean="0">
                <a:latin typeface="Verdana" pitchFamily="34" charset="0"/>
              </a:rPr>
              <a:t>ça</a:t>
            </a:r>
            <a:r>
              <a:rPr lang="pt-PT" sz="1600" i="1" dirty="0" smtClean="0">
                <a:latin typeface="Verdana" pitchFamily="34" charset="0"/>
              </a:rPr>
              <a:t> no Trabalho</a:t>
            </a:r>
          </a:p>
          <a:p>
            <a:r>
              <a:rPr lang="pt-PT" sz="1600" dirty="0" smtClean="0">
                <a:latin typeface="Verdana" pitchFamily="34" charset="0"/>
              </a:rPr>
              <a:t>– Novas Tecnologias e Forma</a:t>
            </a:r>
            <a:r>
              <a:rPr lang="pt-PT" sz="1600" i="1" dirty="0" smtClean="0">
                <a:latin typeface="Verdana" pitchFamily="34" charset="0"/>
              </a:rPr>
              <a:t>ção</a:t>
            </a:r>
          </a:p>
          <a:p>
            <a:r>
              <a:rPr lang="pt-PT" sz="1600" dirty="0" smtClean="0">
                <a:latin typeface="Verdana" pitchFamily="34" charset="0"/>
              </a:rPr>
              <a:t>– Sobrecarga de Trabalho</a:t>
            </a:r>
          </a:p>
          <a:p>
            <a:r>
              <a:rPr lang="pt-PT" sz="1600" dirty="0" smtClean="0">
                <a:latin typeface="Verdana" pitchFamily="34" charset="0"/>
              </a:rPr>
              <a:t>– Subcarga de Trabalho</a:t>
            </a:r>
          </a:p>
          <a:p>
            <a:r>
              <a:rPr lang="pt-PT" sz="1600" dirty="0" smtClean="0">
                <a:latin typeface="Verdana" pitchFamily="34" charset="0"/>
              </a:rPr>
              <a:t>– Exigências Emocionais</a:t>
            </a:r>
            <a:endParaRPr lang="pt-PT" sz="1600" i="1" dirty="0" smtClean="0">
              <a:latin typeface="Verdana" pitchFamily="34" charset="0"/>
            </a:endParaRPr>
          </a:p>
          <a:p>
            <a:endParaRPr lang="pt-PT" sz="1600" i="1" dirty="0">
              <a:latin typeface="Verdan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652120" y="1844824"/>
            <a:ext cx="26642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itchFamily="34" charset="0"/>
              </a:rPr>
              <a:t>– Ambiguidade e</a:t>
            </a:r>
          </a:p>
          <a:p>
            <a:r>
              <a:rPr lang="pt-PT" sz="1600" dirty="0" smtClean="0">
                <a:latin typeface="Verdana" pitchFamily="34" charset="0"/>
              </a:rPr>
              <a:t> Conflito de Papeis</a:t>
            </a:r>
          </a:p>
          <a:p>
            <a:r>
              <a:rPr lang="pt-PT" sz="1600" dirty="0" smtClean="0">
                <a:latin typeface="Verdana" pitchFamily="34" charset="0"/>
              </a:rPr>
              <a:t>– Rela</a:t>
            </a:r>
            <a:r>
              <a:rPr lang="pt-PT" sz="1600" i="1" dirty="0" smtClean="0">
                <a:latin typeface="Verdana" pitchFamily="34" charset="0"/>
              </a:rPr>
              <a:t>ções Interpessoais</a:t>
            </a:r>
          </a:p>
          <a:p>
            <a:r>
              <a:rPr lang="pt-PT" sz="1600" dirty="0" smtClean="0">
                <a:latin typeface="Verdana" pitchFamily="34" charset="0"/>
              </a:rPr>
              <a:t>– Carreira e Realiza</a:t>
            </a:r>
            <a:r>
              <a:rPr lang="pt-PT" sz="1600" i="1" dirty="0" smtClean="0">
                <a:latin typeface="Verdana" pitchFamily="34" charset="0"/>
              </a:rPr>
              <a:t>ção</a:t>
            </a:r>
          </a:p>
          <a:p>
            <a:r>
              <a:rPr lang="pt-PT" sz="1600" dirty="0" smtClean="0">
                <a:latin typeface="Verdana" pitchFamily="34" charset="0"/>
              </a:rPr>
              <a:t>– Comunica</a:t>
            </a:r>
            <a:r>
              <a:rPr lang="pt-PT" sz="1600" i="1" dirty="0" smtClean="0">
                <a:latin typeface="Verdana" pitchFamily="34" charset="0"/>
              </a:rPr>
              <a:t>ção, Informação e Participação</a:t>
            </a:r>
          </a:p>
          <a:p>
            <a:r>
              <a:rPr lang="pt-PT" sz="1600" dirty="0" smtClean="0">
                <a:latin typeface="Verdana" pitchFamily="34" charset="0"/>
              </a:rPr>
              <a:t>– Autonomia e Controlo</a:t>
            </a:r>
          </a:p>
          <a:p>
            <a:r>
              <a:rPr lang="pt-PT" sz="1600" dirty="0" smtClean="0">
                <a:latin typeface="Verdana" pitchFamily="34" charset="0"/>
              </a:rPr>
              <a:t>– Interface Casa/Trabalho</a:t>
            </a:r>
          </a:p>
          <a:p>
            <a:r>
              <a:rPr lang="pt-PT" sz="1600" dirty="0" smtClean="0">
                <a:latin typeface="Verdana" pitchFamily="34" charset="0"/>
              </a:rPr>
              <a:t>– Pol</a:t>
            </a:r>
            <a:r>
              <a:rPr lang="pt-PT" sz="1600" i="1" dirty="0" smtClean="0">
                <a:latin typeface="Verdana" pitchFamily="34" charset="0"/>
              </a:rPr>
              <a:t>íticas Institucionais</a:t>
            </a:r>
          </a:p>
          <a:p>
            <a:r>
              <a:rPr lang="pt-PT" sz="1600" dirty="0" smtClean="0">
                <a:latin typeface="Verdana" pitchFamily="34" charset="0"/>
              </a:rPr>
              <a:t>– Violência e Ass</a:t>
            </a:r>
            <a:r>
              <a:rPr lang="pt-PT" sz="1600" i="1" dirty="0" smtClean="0">
                <a:latin typeface="Verdana" pitchFamily="34" charset="0"/>
              </a:rPr>
              <a:t>édio no Trabalho</a:t>
            </a:r>
            <a:endParaRPr lang="pt-PT" sz="1600" i="1" dirty="0">
              <a:latin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7490" y="598328"/>
            <a:ext cx="81089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NOVOS PARADIGMAS,NOVAS EXIGÊNCIAS, VELHOS E NOVOS RISCOS</a:t>
            </a:r>
            <a:endParaRPr lang="pt-P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PT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09763"/>
            <a:ext cx="31337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9" y="1895682"/>
            <a:ext cx="531018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43" y="5301208"/>
            <a:ext cx="87296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28612"/>
            <a:ext cx="31337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99592" y="47667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COMPROMISSO DE MELHORIA CONTÍNUA DAS CONDIÇÕES DE TRABALHO</a:t>
            </a:r>
            <a:endParaRPr lang="pt-PT" sz="2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0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ORGANIZAÇÕES SAUDÁVEIS</a:t>
            </a:r>
            <a:endParaRPr lang="pt-PT" sz="2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343025"/>
            <a:ext cx="7656513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96021"/>
            <a:ext cx="31337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8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aixaDeTexto 69"/>
          <p:cNvSpPr txBox="1">
            <a:spLocks noChangeArrowheads="1"/>
          </p:cNvSpPr>
          <p:nvPr/>
        </p:nvSpPr>
        <p:spPr bwMode="auto">
          <a:xfrm>
            <a:off x="2444994" y="1196753"/>
            <a:ext cx="4586356" cy="36933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 extrusionH="25400">
            <a:bevelB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PT" b="1" dirty="0" smtClean="0">
                <a:solidFill>
                  <a:schemeClr val="tx1"/>
                </a:solidFill>
                <a:latin typeface="Calibri" pitchFamily="34" charset="0"/>
              </a:rPr>
              <a:t>Modalidades de organização dos serviços</a:t>
            </a:r>
            <a:endParaRPr lang="pt-PT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4041" name="Conexão em ângulos rectos 131"/>
          <p:cNvCxnSpPr>
            <a:cxnSpLocks noChangeShapeType="1"/>
          </p:cNvCxnSpPr>
          <p:nvPr/>
        </p:nvCxnSpPr>
        <p:spPr bwMode="auto">
          <a:xfrm>
            <a:off x="7520354" y="6040438"/>
            <a:ext cx="844062" cy="914400"/>
          </a:xfrm>
          <a:prstGeom prst="bentConnector3">
            <a:avLst>
              <a:gd name="adj1" fmla="val 50000"/>
            </a:avLst>
          </a:prstGeom>
          <a:noFill/>
          <a:ln w="12700" algn="ctr">
            <a:noFill/>
            <a:round/>
            <a:headEnd/>
            <a:tailEnd type="arrow" w="med" len="med"/>
          </a:ln>
        </p:spPr>
      </p:cxnSp>
      <p:sp>
        <p:nvSpPr>
          <p:cNvPr id="36" name="Rectangle 2"/>
          <p:cNvSpPr>
            <a:spLocks/>
          </p:cNvSpPr>
          <p:nvPr/>
        </p:nvSpPr>
        <p:spPr bwMode="auto">
          <a:xfrm>
            <a:off x="1049147" y="6021288"/>
            <a:ext cx="7245113" cy="504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62013"/>
            <a:r>
              <a:rPr lang="pt-PT" sz="2000" b="1" dirty="0" smtClean="0">
                <a:solidFill>
                  <a:schemeClr val="bg1"/>
                </a:solidFill>
              </a:rPr>
              <a:t>Promoção da SST na Administração Pública Central</a:t>
            </a:r>
            <a:endParaRPr lang="pt-PT" sz="2000" b="1" dirty="0">
              <a:solidFill>
                <a:schemeClr val="bg1"/>
              </a:solidFill>
              <a:cs typeface="Arial" charset="0"/>
              <a:sym typeface="Arial" charset="0"/>
            </a:endParaRPr>
          </a:p>
        </p:txBody>
      </p:sp>
      <p:sp>
        <p:nvSpPr>
          <p:cNvPr id="38" name="Título 10"/>
          <p:cNvSpPr txBox="1">
            <a:spLocks/>
          </p:cNvSpPr>
          <p:nvPr/>
        </p:nvSpPr>
        <p:spPr bwMode="auto">
          <a:xfrm>
            <a:off x="2910277" y="332657"/>
            <a:ext cx="578279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>
              <a:lnSpc>
                <a:spcPct val="85000"/>
              </a:lnSpc>
            </a:pPr>
            <a:endParaRPr lang="pt-PT" altLang="pt-PT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946416" y="332657"/>
            <a:ext cx="3304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t-PT" sz="2000" b="1" dirty="0" smtClean="0">
                <a:solidFill>
                  <a:schemeClr val="bg2"/>
                </a:solidFill>
                <a:latin typeface="+mj-lt"/>
              </a:rPr>
              <a:t>A Segurança do Trabalho</a:t>
            </a:r>
            <a:endParaRPr lang="pt-PT" sz="2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4" name="Rectângulo arredondado 43"/>
          <p:cNvSpPr/>
          <p:nvPr/>
        </p:nvSpPr>
        <p:spPr bwMode="auto">
          <a:xfrm>
            <a:off x="916209" y="1988840"/>
            <a:ext cx="2127006" cy="792088"/>
          </a:xfrm>
          <a:prstGeom prst="roundRect">
            <a:avLst/>
          </a:prstGeom>
          <a:solidFill>
            <a:schemeClr val="accent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PT" sz="2000" b="1" dirty="0" smtClean="0">
                <a:ea typeface="ヒラギノ角ゴ Pro W3" pitchFamily="1" charset="-128"/>
                <a:sym typeface="Gill Sans" pitchFamily="1" charset="0"/>
              </a:rPr>
              <a:t>Serviço Interno</a:t>
            </a:r>
          </a:p>
        </p:txBody>
      </p:sp>
      <p:sp>
        <p:nvSpPr>
          <p:cNvPr id="45" name="Rectângulo arredondado 44"/>
          <p:cNvSpPr/>
          <p:nvPr/>
        </p:nvSpPr>
        <p:spPr bwMode="auto">
          <a:xfrm>
            <a:off x="3375560" y="1988840"/>
            <a:ext cx="2259943" cy="792088"/>
          </a:xfrm>
          <a:prstGeom prst="roundRect">
            <a:avLst/>
          </a:prstGeom>
          <a:solidFill>
            <a:schemeClr val="accent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ヒラギノ角ゴ Pro W3" pitchFamily="1" charset="-128"/>
                <a:sym typeface="Gill Sans" pitchFamily="1" charset="0"/>
              </a:rPr>
              <a:t>Serviço Comum</a:t>
            </a:r>
          </a:p>
        </p:txBody>
      </p:sp>
      <p:sp>
        <p:nvSpPr>
          <p:cNvPr id="46" name="Rectângulo arredondado 45"/>
          <p:cNvSpPr/>
          <p:nvPr/>
        </p:nvSpPr>
        <p:spPr bwMode="auto">
          <a:xfrm>
            <a:off x="5967847" y="1988840"/>
            <a:ext cx="2127006" cy="792088"/>
          </a:xfrm>
          <a:prstGeom prst="roundRect">
            <a:avLst/>
          </a:prstGeom>
          <a:solidFill>
            <a:schemeClr val="accent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ヒラギノ角ゴ Pro W3" pitchFamily="1" charset="-128"/>
                <a:sym typeface="Gill Sans" pitchFamily="1" charset="0"/>
              </a:rPr>
              <a:t>Serviço Externo</a:t>
            </a:r>
          </a:p>
        </p:txBody>
      </p:sp>
      <p:sp>
        <p:nvSpPr>
          <p:cNvPr id="47" name="Rectângulo 46"/>
          <p:cNvSpPr/>
          <p:nvPr/>
        </p:nvSpPr>
        <p:spPr>
          <a:xfrm>
            <a:off x="716804" y="2996954"/>
            <a:ext cx="239288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PT" sz="2000" dirty="0" smtClean="0">
                <a:ea typeface="ヒラギノ角ゴ Pro W3" pitchFamily="1" charset="-128"/>
                <a:sym typeface="Gill Sans" pitchFamily="1" charset="0"/>
              </a:rPr>
              <a:t>Assegurado por Técnicos e Técnicos Superiores de ST</a:t>
            </a:r>
          </a:p>
        </p:txBody>
      </p:sp>
      <p:sp>
        <p:nvSpPr>
          <p:cNvPr id="48" name="Rectângulo 47"/>
          <p:cNvSpPr/>
          <p:nvPr/>
        </p:nvSpPr>
        <p:spPr>
          <a:xfrm>
            <a:off x="3375559" y="3212977"/>
            <a:ext cx="5051638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PT" sz="2000" dirty="0" smtClean="0">
                <a:ea typeface="ヒラギノ角ゴ Pro W3" pitchFamily="1" charset="-128"/>
                <a:sym typeface="Gill Sans" pitchFamily="1" charset="0"/>
              </a:rPr>
              <a:t>Assegurado por Técnicos e Técnicos Superiores de ST</a:t>
            </a:r>
          </a:p>
          <a:p>
            <a:r>
              <a:rPr lang="pt-PT" sz="2000" dirty="0" smtClean="0">
                <a:ea typeface="ヒラギノ角ゴ Pro W3" pitchFamily="1" charset="-128"/>
                <a:sym typeface="Gill Sans" pitchFamily="1" charset="0"/>
              </a:rPr>
              <a:t>E</a:t>
            </a:r>
          </a:p>
          <a:p>
            <a:r>
              <a:rPr lang="pt-PT" sz="2000" dirty="0" smtClean="0">
                <a:ea typeface="ヒラギノ角ゴ Pro W3" pitchFamily="1" charset="-128"/>
                <a:sym typeface="Gill Sans" pitchFamily="1" charset="0"/>
              </a:rPr>
              <a:t>Representante do Empregador</a:t>
            </a:r>
          </a:p>
        </p:txBody>
      </p:sp>
      <p:sp>
        <p:nvSpPr>
          <p:cNvPr id="49" name="Rectângulo 48"/>
          <p:cNvSpPr/>
          <p:nvPr/>
        </p:nvSpPr>
        <p:spPr>
          <a:xfrm rot="10800000" flipV="1">
            <a:off x="716803" y="4495474"/>
            <a:ext cx="2392881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PT" sz="2000" dirty="0" smtClean="0">
                <a:ea typeface="ヒラギノ角ゴ Pro W3" pitchFamily="1" charset="-128"/>
                <a:sym typeface="Gill Sans" pitchFamily="1" charset="0"/>
              </a:rPr>
              <a:t>Assegurado por Empregador/</a:t>
            </a:r>
          </a:p>
          <a:p>
            <a:r>
              <a:rPr lang="pt-PT" sz="2000" dirty="0" smtClean="0">
                <a:ea typeface="ヒラギノ角ゴ Pro W3" pitchFamily="1" charset="-128"/>
                <a:sym typeface="Gill Sans" pitchFamily="1" charset="0"/>
              </a:rPr>
              <a:t>Trabalhador designado</a:t>
            </a:r>
          </a:p>
        </p:txBody>
      </p:sp>
      <p:sp>
        <p:nvSpPr>
          <p:cNvPr id="50" name="Seta para baixo 49"/>
          <p:cNvSpPr/>
          <p:nvPr/>
        </p:nvSpPr>
        <p:spPr bwMode="auto">
          <a:xfrm>
            <a:off x="1647367" y="2780928"/>
            <a:ext cx="447353" cy="288032"/>
          </a:xfrm>
          <a:prstGeom prst="downArrow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ヒラギノ角ゴ Pro W3" pitchFamily="1" charset="-128"/>
              <a:sym typeface="Gill Sans" pitchFamily="1" charset="0"/>
            </a:endParaRPr>
          </a:p>
        </p:txBody>
      </p:sp>
      <p:sp>
        <p:nvSpPr>
          <p:cNvPr id="51" name="Seta para baixo 50"/>
          <p:cNvSpPr/>
          <p:nvPr/>
        </p:nvSpPr>
        <p:spPr bwMode="auto">
          <a:xfrm>
            <a:off x="1580898" y="4293096"/>
            <a:ext cx="447353" cy="288032"/>
          </a:xfrm>
          <a:prstGeom prst="downArrow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ヒラギノ角ゴ Pro W3" pitchFamily="1" charset="-128"/>
              <a:sym typeface="Gill Sans" pitchFamily="1" charset="0"/>
            </a:endParaRPr>
          </a:p>
        </p:txBody>
      </p:sp>
      <p:sp>
        <p:nvSpPr>
          <p:cNvPr id="52" name="Seta para baixo 51"/>
          <p:cNvSpPr/>
          <p:nvPr/>
        </p:nvSpPr>
        <p:spPr bwMode="auto">
          <a:xfrm>
            <a:off x="4239655" y="2852936"/>
            <a:ext cx="447353" cy="288032"/>
          </a:xfrm>
          <a:prstGeom prst="downArrow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ヒラギノ角ゴ Pro W3" pitchFamily="1" charset="-128"/>
              <a:sym typeface="Gill Sans" pitchFamily="1" charset="0"/>
            </a:endParaRPr>
          </a:p>
        </p:txBody>
      </p:sp>
      <p:sp>
        <p:nvSpPr>
          <p:cNvPr id="53" name="Seta para baixo 52"/>
          <p:cNvSpPr/>
          <p:nvPr/>
        </p:nvSpPr>
        <p:spPr bwMode="auto">
          <a:xfrm>
            <a:off x="6699005" y="2852936"/>
            <a:ext cx="447353" cy="288032"/>
          </a:xfrm>
          <a:prstGeom prst="downArrow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ヒラギノ角ゴ Pro W3" pitchFamily="1" charset="-128"/>
              <a:sym typeface="Gill Sans" pitchFamily="1" charset="0"/>
            </a:endParaRPr>
          </a:p>
        </p:txBody>
      </p:sp>
      <p:sp>
        <p:nvSpPr>
          <p:cNvPr id="54" name="Seta para a direita 53"/>
          <p:cNvSpPr/>
          <p:nvPr/>
        </p:nvSpPr>
        <p:spPr bwMode="auto">
          <a:xfrm>
            <a:off x="3176153" y="5013176"/>
            <a:ext cx="969615" cy="484632"/>
          </a:xfrm>
          <a:prstGeom prst="rightArrow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ヒラギノ角ゴ Pro W3" pitchFamily="1" charset="-128"/>
              <a:sym typeface="Gill Sans" pitchFamily="1" charset="0"/>
            </a:endParaRPr>
          </a:p>
        </p:txBody>
      </p:sp>
      <p:cxnSp>
        <p:nvCxnSpPr>
          <p:cNvPr id="76" name="Forma 75"/>
          <p:cNvCxnSpPr>
            <a:stCxn id="46" idx="3"/>
          </p:cNvCxnSpPr>
          <p:nvPr/>
        </p:nvCxnSpPr>
        <p:spPr bwMode="auto">
          <a:xfrm>
            <a:off x="8094853" y="2384884"/>
            <a:ext cx="664689" cy="2916324"/>
          </a:xfrm>
          <a:prstGeom prst="bentConnector2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Conexão recta 77"/>
          <p:cNvCxnSpPr/>
          <p:nvPr/>
        </p:nvCxnSpPr>
        <p:spPr bwMode="auto">
          <a:xfrm flipH="1">
            <a:off x="6898412" y="5301208"/>
            <a:ext cx="1861130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Conexão recta unidireccional 79"/>
          <p:cNvCxnSpPr/>
          <p:nvPr/>
        </p:nvCxnSpPr>
        <p:spPr bwMode="auto">
          <a:xfrm flipH="1">
            <a:off x="6499599" y="5301208"/>
            <a:ext cx="398814" cy="0"/>
          </a:xfrm>
          <a:prstGeom prst="straightConnector1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Rectângulo 83"/>
          <p:cNvSpPr/>
          <p:nvPr/>
        </p:nvSpPr>
        <p:spPr>
          <a:xfrm rot="10800000" flipV="1">
            <a:off x="4173187" y="4803395"/>
            <a:ext cx="232641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PT" sz="2000" dirty="0" smtClean="0"/>
              <a:t>Requer autorização</a:t>
            </a:r>
            <a:endParaRPr lang="pt-PT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fluênci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fluê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fluê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940</Words>
  <Application>Microsoft Office PowerPoint</Application>
  <PresentationFormat>Apresentação no Ecrã (4:3)</PresentationFormat>
  <Paragraphs>148</Paragraphs>
  <Slides>26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27" baseType="lpstr">
      <vt:lpstr>Confluência</vt:lpstr>
      <vt:lpstr>                    </vt:lpstr>
      <vt:lpstr>QUEM SOMOS?</vt:lpstr>
      <vt:lpstr>    REFERENCIAIS NORMATIVOS</vt:lpstr>
      <vt:lpstr>UM DESAFIO COLECTIVO</vt:lpstr>
      <vt:lpstr>  “NÃO HÁ TRABALHO SEM TRABALHOS”- Provérbio popular</vt:lpstr>
      <vt:lpstr>Apresentação do PowerPoint</vt:lpstr>
      <vt:lpstr>Apresentação do PowerPoint</vt:lpstr>
      <vt:lpstr>ORGANIZAÇÕES SAUDÁVEIS</vt:lpstr>
      <vt:lpstr>Apresentação do PowerPoint</vt:lpstr>
      <vt:lpstr>RISCOS PRESENTES NOS LOCAIS DE TRABALHO</vt:lpstr>
      <vt:lpstr>DIREITOS E DEVERES DOS TRABALHADORES</vt:lpstr>
      <vt:lpstr>Serviço de Segurança- Actividades Nucleares </vt:lpstr>
      <vt:lpstr>Apresentação do PowerPoint</vt:lpstr>
      <vt:lpstr>Apresentação do PowerPoint</vt:lpstr>
      <vt:lpstr>Apresentação do PowerPoint</vt:lpstr>
      <vt:lpstr>PERIGO E RISCO</vt:lpstr>
      <vt:lpstr>Apresentação do PowerPoint</vt:lpstr>
      <vt:lpstr>Apresentação do PowerPoint</vt:lpstr>
      <vt:lpstr>Apresentação do PowerPoint</vt:lpstr>
      <vt:lpstr>Consulta e participação </vt:lpstr>
      <vt:lpstr>Tratamento dos Acidentes de Trabalho e das doenças profissionais</vt:lpstr>
      <vt:lpstr>Apresentação do PowerPoint</vt:lpstr>
      <vt:lpstr>Apresentação do PowerPoint</vt:lpstr>
      <vt:lpstr>Apresentação do PowerPoint</vt:lpstr>
      <vt:lpstr>Venha visitar-nos em                                 www.act.gov.pt</vt:lpstr>
      <vt:lpstr>Apresentação do PowerPoint</vt:lpstr>
    </vt:vector>
  </TitlesOfParts>
  <Company>ACT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PLATAFORMA COLABORATIVA</dc:title>
  <dc:creator>ana.rosa</dc:creator>
  <cp:lastModifiedBy>Gil</cp:lastModifiedBy>
  <cp:revision>262</cp:revision>
  <dcterms:created xsi:type="dcterms:W3CDTF">2012-05-07T11:35:44Z</dcterms:created>
  <dcterms:modified xsi:type="dcterms:W3CDTF">2016-06-21T23:02:30Z</dcterms:modified>
</cp:coreProperties>
</file>